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4" r:id="rId4"/>
    <p:sldId id="265" r:id="rId5"/>
    <p:sldId id="269" r:id="rId6"/>
    <p:sldId id="267" r:id="rId7"/>
    <p:sldId id="258" r:id="rId8"/>
    <p:sldId id="274" r:id="rId9"/>
    <p:sldId id="271" r:id="rId10"/>
    <p:sldId id="287" r:id="rId11"/>
    <p:sldId id="272" r:id="rId12"/>
    <p:sldId id="273" r:id="rId13"/>
    <p:sldId id="275" r:id="rId14"/>
    <p:sldId id="276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8" r:id="rId23"/>
    <p:sldId id="289" r:id="rId24"/>
    <p:sldId id="28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CC00"/>
    <a:srgbClr val="00FA00"/>
    <a:srgbClr val="AB7942"/>
    <a:srgbClr val="FF0000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26"/>
  </p:normalViewPr>
  <p:slideViewPr>
    <p:cSldViewPr snapToGrid="0">
      <p:cViewPr>
        <p:scale>
          <a:sx n="130" d="100"/>
          <a:sy n="130" d="100"/>
        </p:scale>
        <p:origin x="424" y="-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2F52AA-CD94-F84A-B462-DD00257B08BB}" type="datetimeFigureOut">
              <a:rPr lang="en-US" smtClean="0"/>
              <a:t>12/3/24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3E71C4-57B9-1444-BFF4-F8FBEA1DA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161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E71C4-57B9-1444-BFF4-F8FBEA1DAA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48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64BF1-3EB6-B258-6E03-05BE5A495A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70B845-9C54-5BE7-47D8-B189B09FCC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D89D6-AD4E-E5BF-4906-59D1DA736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5A21-F955-3545-AAD9-F8AF09C61650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C205E-FBEC-DCA6-296F-7B317E96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C615C-287B-C601-3A38-92861AF44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C6853-3389-AC4A-B41D-D20059DA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00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0A2B4-119D-F337-5784-C895B477A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2A63DB-1F6E-5D12-4D45-8D18D84933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D1C450-A446-39AB-F1B2-E9618AB75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5A21-F955-3545-AAD9-F8AF09C61650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27AAA-BCA3-3538-DC4E-764BEDB16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C1AFF-E234-B9C4-2468-DE4428081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C6853-3389-AC4A-B41D-D20059DA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286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817C81-2E60-9490-4078-CC49C7CFFB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46B5AC-4741-8648-D3FB-2BBFCDE78C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6AA27-3883-0EFA-5B59-6A6FDE14F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5A21-F955-3545-AAD9-F8AF09C61650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5C4E1-9751-273F-E9CE-707193CD0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F0126-C06A-C5C9-954E-0DADD4E18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C6853-3389-AC4A-B41D-D20059DA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706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6915F-46CA-D5A5-9608-96945D1EB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F3C68-F9BE-A56A-B93B-0EFBBBFD8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E3ED2-0F9F-A4AE-F2ED-BFE34057F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5A21-F955-3545-AAD9-F8AF09C61650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B90E2-419A-BB96-CDCA-FB87B3773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6E955-88D3-1F58-AC04-F68B889B0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C6853-3389-AC4A-B41D-D20059DA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268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9E384-B16A-89B1-8AFA-EFB6EBFA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67947-D7E9-35C6-1705-251EFDEC58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D7AF7-7322-6CB7-4AD2-5E966C9F4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5A21-F955-3545-AAD9-F8AF09C61650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00F9E-5473-E186-0ECB-81251C116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7E3A5-404E-9F4B-2112-BF4649153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C6853-3389-AC4A-B41D-D20059DA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402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B05D0-D22A-26C3-978A-D2687AC8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7C083-E04A-3099-316A-9F43A4BC8D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BF44C-C7B9-C914-12CC-602EB2A0BF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F03E61-07C9-21FC-04DB-3A846E262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5A21-F955-3545-AAD9-F8AF09C61650}" type="datetimeFigureOut">
              <a:rPr lang="en-US" smtClean="0"/>
              <a:t>12/3/24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59C2EE-429A-79CB-C50E-6F362C1C0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F8484A-D304-EFDC-15F9-8F5838CEA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C6853-3389-AC4A-B41D-D20059DA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381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AF7CC-BFB6-6DE7-F17D-795A1DB36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792B0A-B190-6BF2-2B10-F2163391E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F88673-D866-BC56-1A3A-22CFE9253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15F152-85BB-0EB6-7D15-33952F59B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FD5C14-9F32-8A55-E4A6-48D5693B38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831A95-AF5E-72A7-141B-2734B8176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5A21-F955-3545-AAD9-F8AF09C61650}" type="datetimeFigureOut">
              <a:rPr lang="en-US" smtClean="0"/>
              <a:t>12/3/24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03741F-AAFC-AD6D-6516-083131D2A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D49C3F-3088-AC85-9B11-BEF591371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C6853-3389-AC4A-B41D-D20059DA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860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D2E01-C21A-93E0-D1A9-B719282D3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50E6D-C62A-419E-2CB5-A1624E5C4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5A21-F955-3545-AAD9-F8AF09C61650}" type="datetimeFigureOut">
              <a:rPr lang="en-US" smtClean="0"/>
              <a:t>12/3/24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16DF61-A39B-9C90-C402-2161FC34B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04070D-E2D9-4EA5-0407-06EE6833C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C6853-3389-AC4A-B41D-D20059DA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47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2C70EC-8EB3-AE90-1DA6-1359F4A49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5A21-F955-3545-AAD9-F8AF09C61650}" type="datetimeFigureOut">
              <a:rPr lang="en-US" smtClean="0"/>
              <a:t>12/3/24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C06B3-E24E-C3E0-91C4-3D43FC007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35116-8A84-C91F-5CAE-EAEF4A9FA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C6853-3389-AC4A-B41D-D20059DA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1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707A8-DEB4-3451-9ADB-FB497A6FF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6A09D-512A-DC76-9A74-F153671D3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3CE15-B8BD-07F9-CA8F-D050AA7F3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7DB59E-28B4-E5EC-2DF3-57DAD03A8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5A21-F955-3545-AAD9-F8AF09C61650}" type="datetimeFigureOut">
              <a:rPr lang="en-US" smtClean="0"/>
              <a:t>12/3/24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F6B53-2A85-0992-7B8A-C37C5C082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91880B-8595-E6E8-418C-AA3DE15E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C6853-3389-AC4A-B41D-D20059DA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865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D3818-AD81-B46D-A6ED-A118D4E46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BC2370-6046-F968-AF3E-4B1E97DCB3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3A5821-6E4E-30E3-C392-22FDDA360E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3C0F16-BD90-431D-EA50-AE744BA4E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5A21-F955-3545-AAD9-F8AF09C61650}" type="datetimeFigureOut">
              <a:rPr lang="en-US" smtClean="0"/>
              <a:t>12/3/24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61FA98-0132-2B46-66CD-12EF2A4AB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9CEC47-9E78-BDC5-EC6F-E39A18D46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C6853-3389-AC4A-B41D-D20059DA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540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3B91E3-6605-0E2D-0472-3048D3BF8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43753-C20E-0D01-A754-6B43519FD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CF127-71AC-43D7-298C-471F8E0320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2D5A21-F955-3545-AAD9-F8AF09C61650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80039-0875-F4BD-A245-B0B9E6DC0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DC0D9-06E7-8E05-CC59-0D0BAFEEF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FC6853-3389-AC4A-B41D-D20059DAD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74%2Fjbc.M801522200" TargetMode="External"/><Relationship Id="rId2" Type="http://schemas.openxmlformats.org/officeDocument/2006/relationships/hyperlink" Target="https://doi.org/10.1074/jbc.M11208720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31B693-46AF-C370-993A-C2B02F433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-1367428"/>
            <a:ext cx="6502400" cy="6502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C325DE-DB85-EBA4-BCFB-B93A4735C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419" y="1442326"/>
            <a:ext cx="7772400" cy="437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1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61382-DA89-011C-74CD-5478827B8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Female (blue) and Male (red) DEGs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C323C9-17C2-8261-5227-58E773B2A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40523"/>
            <a:ext cx="7772400" cy="480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349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08899-A550-9043-3F2E-79BFA671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72" y="365125"/>
            <a:ext cx="11869447" cy="1325563"/>
          </a:xfrm>
        </p:spPr>
        <p:txBody>
          <a:bodyPr/>
          <a:lstStyle/>
          <a:p>
            <a:r>
              <a:rPr lang="en-US" dirty="0"/>
              <a:t>Understanding the functions of DEGs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A460E3-B6B7-50E1-38DC-DB290D6F9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565" y="4272526"/>
            <a:ext cx="5291202" cy="2491346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Genes with annotated functions are characterized into different </a:t>
            </a:r>
            <a:r>
              <a:rPr lang="en-US" sz="2000" b="1" u="sng" dirty="0">
                <a:solidFill>
                  <a:srgbClr val="222222"/>
                </a:solidFill>
                <a:latin typeface="Arial" panose="020B0604020202020204" pitchFamily="34" charset="0"/>
              </a:rPr>
              <a:t>G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ene </a:t>
            </a:r>
            <a:r>
              <a:rPr lang="en-US" sz="2000" b="1" u="sng" dirty="0">
                <a:solidFill>
                  <a:srgbClr val="222222"/>
                </a:solidFill>
                <a:latin typeface="Arial" panose="020B0604020202020204" pitchFamily="34" charset="0"/>
              </a:rPr>
              <a:t>O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ntology categories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We test to see if our gene set has more genes from a category than expected based on all genes that were tested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A73D47-EF1A-B314-3EFD-F3CA1914D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416446"/>
            <a:ext cx="11876111" cy="2725247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FEE10718-B05B-5E9B-A1CB-20536D015310}"/>
              </a:ext>
            </a:extLst>
          </p:cNvPr>
          <p:cNvSpPr txBox="1">
            <a:spLocks/>
          </p:cNvSpPr>
          <p:nvPr/>
        </p:nvSpPr>
        <p:spPr>
          <a:xfrm>
            <a:off x="6074395" y="4272525"/>
            <a:ext cx="5291202" cy="24913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There are 3 major categories of GO terms: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Cellular Component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Biological Process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Molecular Function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Above is an example of enriched ‘Biological Process” terms</a:t>
            </a:r>
          </a:p>
        </p:txBody>
      </p:sp>
    </p:spTree>
    <p:extLst>
      <p:ext uri="{BB962C8B-B14F-4D97-AF65-F5344CB8AC3E}">
        <p14:creationId xmlns:p14="http://schemas.microsoft.com/office/powerpoint/2010/main" val="3962395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08899-A550-9043-3F2E-79BFA671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72" y="365125"/>
            <a:ext cx="11869447" cy="1325563"/>
          </a:xfrm>
        </p:spPr>
        <p:txBody>
          <a:bodyPr/>
          <a:lstStyle/>
          <a:p>
            <a:r>
              <a:rPr lang="en-US" dirty="0"/>
              <a:t>Sex Independent DEG GO term enrichment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A460E3-B6B7-50E1-38DC-DB290D6F9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679" y="4673863"/>
            <a:ext cx="4903147" cy="218413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Enriched Cellular Component GO terms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Genes that were </a:t>
            </a:r>
            <a:r>
              <a:rPr lang="en-US" sz="2000" dirty="0" err="1">
                <a:solidFill>
                  <a:srgbClr val="222222"/>
                </a:solidFill>
                <a:latin typeface="Arial" panose="020B0604020202020204" pitchFamily="34" charset="0"/>
              </a:rPr>
              <a:t>sigDEG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 in male and female between G85R and WT with same direction of fold change in both sexes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CF473-5BF6-3E75-863A-C4303DC5A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79" y="1503256"/>
            <a:ext cx="4903147" cy="31168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536C58-6E12-F01A-92C9-99EAA794D2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5650"/>
          <a:stretch/>
        </p:blipFill>
        <p:spPr>
          <a:xfrm>
            <a:off x="5264879" y="1503255"/>
            <a:ext cx="6878126" cy="441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12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5D5B779-334C-2BB8-D560-196E71D0F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72" y="1690688"/>
            <a:ext cx="5017021" cy="3170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208899-A550-9043-3F2E-79BFA671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72" y="365125"/>
            <a:ext cx="11869447" cy="1325563"/>
          </a:xfrm>
        </p:spPr>
        <p:txBody>
          <a:bodyPr/>
          <a:lstStyle/>
          <a:p>
            <a:r>
              <a:rPr lang="en-US" dirty="0"/>
              <a:t>Sex Independent DEG GO term enrichment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A460E3-B6B7-50E1-38DC-DB290D6F9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672" y="5154267"/>
            <a:ext cx="4903147" cy="104600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Enriched Biological Process GO terms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3779A4-AC8A-43A1-D7FB-1FB98902567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7029"/>
          <a:stretch/>
        </p:blipFill>
        <p:spPr>
          <a:xfrm>
            <a:off x="5188707" y="1335782"/>
            <a:ext cx="7003293" cy="552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498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08899-A550-9043-3F2E-79BFA671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72" y="365125"/>
            <a:ext cx="11869447" cy="1325563"/>
          </a:xfrm>
        </p:spPr>
        <p:txBody>
          <a:bodyPr/>
          <a:lstStyle/>
          <a:p>
            <a:r>
              <a:rPr lang="en-US" dirty="0"/>
              <a:t>Sex Independent DEG GO term enrichment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A460E3-B6B7-50E1-38DC-DB290D6F9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679" y="5238920"/>
            <a:ext cx="4903147" cy="161908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Enriched Molecular Function GO terms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8FEE01-E15D-F649-85A7-8BF1DDCBF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72" y="1690688"/>
            <a:ext cx="5049035" cy="31933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C34F70-4F17-0316-0A7B-3D3231044F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5959"/>
          <a:stretch/>
        </p:blipFill>
        <p:spPr>
          <a:xfrm>
            <a:off x="5248160" y="1690688"/>
            <a:ext cx="6825127" cy="498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020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08899-A550-9043-3F2E-79BFA671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72" y="206101"/>
            <a:ext cx="11869447" cy="1325563"/>
          </a:xfrm>
        </p:spPr>
        <p:txBody>
          <a:bodyPr/>
          <a:lstStyle/>
          <a:p>
            <a:r>
              <a:rPr lang="en-US" dirty="0"/>
              <a:t>Enriched GO terms in sex specific DEGs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0853FA6-AF43-F27B-AC1B-65AAF8AFF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50781" y="1963223"/>
            <a:ext cx="5638800" cy="4051300"/>
          </a:xfrm>
          <a:prstGeom prst="rect">
            <a:avLst/>
          </a:prstGeom>
        </p:spPr>
      </p:pic>
      <p:sp>
        <p:nvSpPr>
          <p:cNvPr id="40" name="Freeform 39">
            <a:extLst>
              <a:ext uri="{FF2B5EF4-FFF2-40B4-BE49-F238E27FC236}">
                <a16:creationId xmlns:a16="http://schemas.microsoft.com/office/drawing/2014/main" id="{7BCF5EE8-0C6D-9B9A-18EA-A9DF5F86D233}"/>
              </a:ext>
            </a:extLst>
          </p:cNvPr>
          <p:cNvSpPr/>
          <p:nvPr/>
        </p:nvSpPr>
        <p:spPr>
          <a:xfrm>
            <a:off x="-11782208" y="1186935"/>
            <a:ext cx="6470227" cy="4827588"/>
          </a:xfrm>
          <a:custGeom>
            <a:avLst/>
            <a:gdLst>
              <a:gd name="connsiteX0" fmla="*/ 2865986 w 6470227"/>
              <a:gd name="connsiteY0" fmla="*/ 376510 h 4827588"/>
              <a:gd name="connsiteX1" fmla="*/ 1419150 w 6470227"/>
              <a:gd name="connsiteY1" fmla="*/ 1014864 h 4827588"/>
              <a:gd name="connsiteX2" fmla="*/ 612523 w 6470227"/>
              <a:gd name="connsiteY2" fmla="*/ 2926429 h 4827588"/>
              <a:gd name="connsiteX3" fmla="*/ 2644195 w 6470227"/>
              <a:gd name="connsiteY3" fmla="*/ 2505676 h 4827588"/>
              <a:gd name="connsiteX4" fmla="*/ 3450822 w 6470227"/>
              <a:gd name="connsiteY4" fmla="*/ 594111 h 4827588"/>
              <a:gd name="connsiteX5" fmla="*/ 2865986 w 6470227"/>
              <a:gd name="connsiteY5" fmla="*/ 376510 h 4827588"/>
              <a:gd name="connsiteX6" fmla="*/ 0 w 6470227"/>
              <a:gd name="connsiteY6" fmla="*/ 0 h 4827588"/>
              <a:gd name="connsiteX7" fmla="*/ 6470227 w 6470227"/>
              <a:gd name="connsiteY7" fmla="*/ 0 h 4827588"/>
              <a:gd name="connsiteX8" fmla="*/ 6470227 w 6470227"/>
              <a:gd name="connsiteY8" fmla="*/ 1671582 h 4827588"/>
              <a:gd name="connsiteX9" fmla="*/ 6389063 w 6470227"/>
              <a:gd name="connsiteY9" fmla="*/ 1555461 h 4827588"/>
              <a:gd name="connsiteX10" fmla="*/ 5897821 w 6470227"/>
              <a:gd name="connsiteY10" fmla="*/ 1030469 h 4827588"/>
              <a:gd name="connsiteX11" fmla="*/ 3877347 w 6470227"/>
              <a:gd name="connsiteY11" fmla="*/ 558865 h 4827588"/>
              <a:gd name="connsiteX12" fmla="*/ 4635751 w 6470227"/>
              <a:gd name="connsiteY12" fmla="*/ 2490069 h 4827588"/>
              <a:gd name="connsiteX13" fmla="*/ 6406108 w 6470227"/>
              <a:gd name="connsiteY13" fmla="*/ 3124680 h 4827588"/>
              <a:gd name="connsiteX14" fmla="*/ 6470227 w 6470227"/>
              <a:gd name="connsiteY14" fmla="*/ 3097374 h 4827588"/>
              <a:gd name="connsiteX15" fmla="*/ 6470227 w 6470227"/>
              <a:gd name="connsiteY15" fmla="*/ 4827588 h 4827588"/>
              <a:gd name="connsiteX16" fmla="*/ 0 w 6470227"/>
              <a:gd name="connsiteY16" fmla="*/ 4827588 h 482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470227" h="4827588">
                <a:moveTo>
                  <a:pt x="2865986" y="376510"/>
                </a:moveTo>
                <a:cubicBezTo>
                  <a:pt x="2448023" y="387797"/>
                  <a:pt x="1909009" y="612332"/>
                  <a:pt x="1419150" y="1014864"/>
                </a:cubicBezTo>
                <a:cubicBezTo>
                  <a:pt x="635375" y="1658916"/>
                  <a:pt x="274236" y="2514753"/>
                  <a:pt x="612523" y="2926429"/>
                </a:cubicBezTo>
                <a:cubicBezTo>
                  <a:pt x="950810" y="3338105"/>
                  <a:pt x="1860421" y="3149727"/>
                  <a:pt x="2644195" y="2505676"/>
                </a:cubicBezTo>
                <a:cubicBezTo>
                  <a:pt x="3427970" y="1861624"/>
                  <a:pt x="3789109" y="1005787"/>
                  <a:pt x="3450822" y="594111"/>
                </a:cubicBezTo>
                <a:cubicBezTo>
                  <a:pt x="3323964" y="439733"/>
                  <a:pt x="3116764" y="369737"/>
                  <a:pt x="2865986" y="376510"/>
                </a:cubicBezTo>
                <a:close/>
                <a:moveTo>
                  <a:pt x="0" y="0"/>
                </a:moveTo>
                <a:lnTo>
                  <a:pt x="6470227" y="0"/>
                </a:lnTo>
                <a:lnTo>
                  <a:pt x="6470227" y="1671582"/>
                </a:lnTo>
                <a:lnTo>
                  <a:pt x="6389063" y="1555461"/>
                </a:lnTo>
                <a:cubicBezTo>
                  <a:pt x="6254765" y="1374797"/>
                  <a:pt x="6089662" y="1196348"/>
                  <a:pt x="5897821" y="1030469"/>
                </a:cubicBezTo>
                <a:cubicBezTo>
                  <a:pt x="5130455" y="366952"/>
                  <a:pt x="4225858" y="155808"/>
                  <a:pt x="3877347" y="558865"/>
                </a:cubicBezTo>
                <a:cubicBezTo>
                  <a:pt x="3528836" y="961923"/>
                  <a:pt x="3868385" y="1826552"/>
                  <a:pt x="4635751" y="2490069"/>
                </a:cubicBezTo>
                <a:cubicBezTo>
                  <a:pt x="5259235" y="3029177"/>
                  <a:pt x="5973314" y="3269647"/>
                  <a:pt x="6406108" y="3124680"/>
                </a:cubicBezTo>
                <a:lnTo>
                  <a:pt x="6470227" y="3097374"/>
                </a:lnTo>
                <a:lnTo>
                  <a:pt x="6470227" y="4827588"/>
                </a:lnTo>
                <a:lnTo>
                  <a:pt x="0" y="4827588"/>
                </a:lnTo>
                <a:close/>
              </a:path>
            </a:pathLst>
          </a:custGeom>
          <a:solidFill>
            <a:srgbClr val="FFFFFF">
              <a:alpha val="5005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68F07F2-ADC8-F3E4-393A-77123EAF62C3}"/>
              </a:ext>
            </a:extLst>
          </p:cNvPr>
          <p:cNvSpPr/>
          <p:nvPr/>
        </p:nvSpPr>
        <p:spPr>
          <a:xfrm rot="19235340">
            <a:off x="-11587357" y="1982418"/>
            <a:ext cx="3673642" cy="192957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AB61192-293D-B0E3-83ED-A95604142DB6}"/>
              </a:ext>
            </a:extLst>
          </p:cNvPr>
          <p:cNvSpPr/>
          <p:nvPr/>
        </p:nvSpPr>
        <p:spPr>
          <a:xfrm rot="2450936">
            <a:off x="-8363443" y="1982417"/>
            <a:ext cx="3673642" cy="192957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FAB6E59-5195-68DA-5216-6102034C9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5873"/>
            <a:ext cx="6807200" cy="4826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8032B21-26C7-5F2D-DF82-8633179AF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1328" y="2272906"/>
            <a:ext cx="4692645" cy="1715967"/>
          </a:xfrm>
          <a:prstGeom prst="rect">
            <a:avLst/>
          </a:prstGeom>
        </p:spPr>
      </p:pic>
      <p:sp>
        <p:nvSpPr>
          <p:cNvPr id="45" name="Content Placeholder 4">
            <a:extLst>
              <a:ext uri="{FF2B5EF4-FFF2-40B4-BE49-F238E27FC236}">
                <a16:creationId xmlns:a16="http://schemas.microsoft.com/office/drawing/2014/main" id="{198E0CA9-373D-16BB-95F4-65F3F8DC8AF7}"/>
              </a:ext>
            </a:extLst>
          </p:cNvPr>
          <p:cNvSpPr txBox="1">
            <a:spLocks/>
          </p:cNvSpPr>
          <p:nvPr/>
        </p:nvSpPr>
        <p:spPr>
          <a:xfrm>
            <a:off x="7152346" y="3988873"/>
            <a:ext cx="4735755" cy="1202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222222"/>
                </a:solidFill>
                <a:latin typeface="Arial" panose="020B0604020202020204" pitchFamily="34" charset="0"/>
              </a:rPr>
              <a:t>Nearly the same number of DEGs but no overlapping enriched GO terms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222222"/>
                </a:solidFill>
                <a:latin typeface="Arial" panose="020B0604020202020204" pitchFamily="34" charset="0"/>
              </a:rPr>
              <a:t>Males also have many more enriched categories than females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22404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54D8A08-D0BB-4D88-F0B3-CE4227A1BFAD}"/>
              </a:ext>
            </a:extLst>
          </p:cNvPr>
          <p:cNvSpPr/>
          <p:nvPr/>
        </p:nvSpPr>
        <p:spPr>
          <a:xfrm>
            <a:off x="4568893" y="2459243"/>
            <a:ext cx="7248939" cy="335996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208899-A550-9043-3F2E-79BFA671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72" y="206101"/>
            <a:ext cx="11869447" cy="1325563"/>
          </a:xfrm>
        </p:spPr>
        <p:txBody>
          <a:bodyPr/>
          <a:lstStyle/>
          <a:p>
            <a:r>
              <a:rPr lang="en-US" dirty="0"/>
              <a:t>Enriched BP From the Female Only DEGs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0853FA6-AF43-F27B-AC1B-65AAF8AFF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79998" y="1690688"/>
            <a:ext cx="5638800" cy="4051300"/>
          </a:xfrm>
          <a:prstGeom prst="rect">
            <a:avLst/>
          </a:prstGeom>
        </p:spPr>
      </p:pic>
      <p:sp>
        <p:nvSpPr>
          <p:cNvPr id="30" name="Freeform 29">
            <a:extLst>
              <a:ext uri="{FF2B5EF4-FFF2-40B4-BE49-F238E27FC236}">
                <a16:creationId xmlns:a16="http://schemas.microsoft.com/office/drawing/2014/main" id="{4A35F6FC-6D72-05EC-B004-D04BFEC55CFE}"/>
              </a:ext>
            </a:extLst>
          </p:cNvPr>
          <p:cNvSpPr/>
          <p:nvPr/>
        </p:nvSpPr>
        <p:spPr>
          <a:xfrm>
            <a:off x="-7011425" y="914400"/>
            <a:ext cx="6470227" cy="4827588"/>
          </a:xfrm>
          <a:custGeom>
            <a:avLst/>
            <a:gdLst>
              <a:gd name="connsiteX0" fmla="*/ 2865986 w 6470227"/>
              <a:gd name="connsiteY0" fmla="*/ 376510 h 4827588"/>
              <a:gd name="connsiteX1" fmla="*/ 1419150 w 6470227"/>
              <a:gd name="connsiteY1" fmla="*/ 1014864 h 4827588"/>
              <a:gd name="connsiteX2" fmla="*/ 612523 w 6470227"/>
              <a:gd name="connsiteY2" fmla="*/ 2926429 h 4827588"/>
              <a:gd name="connsiteX3" fmla="*/ 2644195 w 6470227"/>
              <a:gd name="connsiteY3" fmla="*/ 2505676 h 4827588"/>
              <a:gd name="connsiteX4" fmla="*/ 3450822 w 6470227"/>
              <a:gd name="connsiteY4" fmla="*/ 594111 h 4827588"/>
              <a:gd name="connsiteX5" fmla="*/ 2865986 w 6470227"/>
              <a:gd name="connsiteY5" fmla="*/ 376510 h 4827588"/>
              <a:gd name="connsiteX6" fmla="*/ 0 w 6470227"/>
              <a:gd name="connsiteY6" fmla="*/ 0 h 4827588"/>
              <a:gd name="connsiteX7" fmla="*/ 6470227 w 6470227"/>
              <a:gd name="connsiteY7" fmla="*/ 0 h 4827588"/>
              <a:gd name="connsiteX8" fmla="*/ 6470227 w 6470227"/>
              <a:gd name="connsiteY8" fmla="*/ 4827588 h 4827588"/>
              <a:gd name="connsiteX9" fmla="*/ 0 w 6470227"/>
              <a:gd name="connsiteY9" fmla="*/ 4827588 h 482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70227" h="4827588">
                <a:moveTo>
                  <a:pt x="2865986" y="376510"/>
                </a:moveTo>
                <a:cubicBezTo>
                  <a:pt x="2448023" y="387797"/>
                  <a:pt x="1909009" y="612332"/>
                  <a:pt x="1419150" y="1014864"/>
                </a:cubicBezTo>
                <a:cubicBezTo>
                  <a:pt x="635375" y="1658916"/>
                  <a:pt x="274236" y="2514753"/>
                  <a:pt x="612523" y="2926429"/>
                </a:cubicBezTo>
                <a:cubicBezTo>
                  <a:pt x="950810" y="3338105"/>
                  <a:pt x="1860421" y="3149727"/>
                  <a:pt x="2644195" y="2505676"/>
                </a:cubicBezTo>
                <a:cubicBezTo>
                  <a:pt x="3427970" y="1861624"/>
                  <a:pt x="3789109" y="1005787"/>
                  <a:pt x="3450822" y="594111"/>
                </a:cubicBezTo>
                <a:cubicBezTo>
                  <a:pt x="3323964" y="439733"/>
                  <a:pt x="3116764" y="369737"/>
                  <a:pt x="2865986" y="376510"/>
                </a:cubicBezTo>
                <a:close/>
                <a:moveTo>
                  <a:pt x="0" y="0"/>
                </a:moveTo>
                <a:lnTo>
                  <a:pt x="6470227" y="0"/>
                </a:lnTo>
                <a:lnTo>
                  <a:pt x="6470227" y="4827588"/>
                </a:lnTo>
                <a:lnTo>
                  <a:pt x="0" y="4827588"/>
                </a:lnTo>
                <a:close/>
              </a:path>
            </a:pathLst>
          </a:custGeom>
          <a:solidFill>
            <a:srgbClr val="FFFFFF">
              <a:alpha val="5005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68F07F2-ADC8-F3E4-393A-77123EAF62C3}"/>
              </a:ext>
            </a:extLst>
          </p:cNvPr>
          <p:cNvSpPr/>
          <p:nvPr/>
        </p:nvSpPr>
        <p:spPr>
          <a:xfrm rot="19235340">
            <a:off x="-6816574" y="1709883"/>
            <a:ext cx="3673642" cy="192957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ED9D8FA-1301-E185-01AC-411B60493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65" y="1407418"/>
            <a:ext cx="3401568" cy="253450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D4E9240-8A52-0DF9-547C-CC6B22B5C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672" y="4067531"/>
            <a:ext cx="4007355" cy="2534502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8FC575A-1226-E1FF-53E4-E9014308DB90}"/>
              </a:ext>
            </a:extLst>
          </p:cNvPr>
          <p:cNvSpPr/>
          <p:nvPr/>
        </p:nvSpPr>
        <p:spPr>
          <a:xfrm>
            <a:off x="4568893" y="3553522"/>
            <a:ext cx="7248939" cy="162816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B011D13-64F6-70DC-751E-164F53C869F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5010" r="17343" b="5562"/>
          <a:stretch/>
        </p:blipFill>
        <p:spPr>
          <a:xfrm>
            <a:off x="4194726" y="2040834"/>
            <a:ext cx="7997274" cy="380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656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05F87C1-78E0-EE16-2700-D53B57411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72" y="4062762"/>
            <a:ext cx="4040948" cy="256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208899-A550-9043-3F2E-79BFA671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72" y="206101"/>
            <a:ext cx="11869447" cy="1325563"/>
          </a:xfrm>
        </p:spPr>
        <p:txBody>
          <a:bodyPr/>
          <a:lstStyle/>
          <a:p>
            <a:r>
              <a:rPr lang="en-US" dirty="0"/>
              <a:t>Enriched CC From the Male Only DEGs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0853FA6-AF43-F27B-AC1B-65AAF8AFF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79998" y="1690688"/>
            <a:ext cx="5638800" cy="4051300"/>
          </a:xfrm>
          <a:prstGeom prst="rect">
            <a:avLst/>
          </a:prstGeom>
        </p:spPr>
      </p:pic>
      <p:sp>
        <p:nvSpPr>
          <p:cNvPr id="30" name="Freeform 29">
            <a:extLst>
              <a:ext uri="{FF2B5EF4-FFF2-40B4-BE49-F238E27FC236}">
                <a16:creationId xmlns:a16="http://schemas.microsoft.com/office/drawing/2014/main" id="{4A35F6FC-6D72-05EC-B004-D04BFEC55CFE}"/>
              </a:ext>
            </a:extLst>
          </p:cNvPr>
          <p:cNvSpPr/>
          <p:nvPr/>
        </p:nvSpPr>
        <p:spPr>
          <a:xfrm>
            <a:off x="-7011425" y="914400"/>
            <a:ext cx="6470227" cy="4827588"/>
          </a:xfrm>
          <a:custGeom>
            <a:avLst/>
            <a:gdLst>
              <a:gd name="connsiteX0" fmla="*/ 2865986 w 6470227"/>
              <a:gd name="connsiteY0" fmla="*/ 376510 h 4827588"/>
              <a:gd name="connsiteX1" fmla="*/ 1419150 w 6470227"/>
              <a:gd name="connsiteY1" fmla="*/ 1014864 h 4827588"/>
              <a:gd name="connsiteX2" fmla="*/ 612523 w 6470227"/>
              <a:gd name="connsiteY2" fmla="*/ 2926429 h 4827588"/>
              <a:gd name="connsiteX3" fmla="*/ 2644195 w 6470227"/>
              <a:gd name="connsiteY3" fmla="*/ 2505676 h 4827588"/>
              <a:gd name="connsiteX4" fmla="*/ 3450822 w 6470227"/>
              <a:gd name="connsiteY4" fmla="*/ 594111 h 4827588"/>
              <a:gd name="connsiteX5" fmla="*/ 2865986 w 6470227"/>
              <a:gd name="connsiteY5" fmla="*/ 376510 h 4827588"/>
              <a:gd name="connsiteX6" fmla="*/ 0 w 6470227"/>
              <a:gd name="connsiteY6" fmla="*/ 0 h 4827588"/>
              <a:gd name="connsiteX7" fmla="*/ 6470227 w 6470227"/>
              <a:gd name="connsiteY7" fmla="*/ 0 h 4827588"/>
              <a:gd name="connsiteX8" fmla="*/ 6470227 w 6470227"/>
              <a:gd name="connsiteY8" fmla="*/ 4827588 h 4827588"/>
              <a:gd name="connsiteX9" fmla="*/ 0 w 6470227"/>
              <a:gd name="connsiteY9" fmla="*/ 4827588 h 482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70227" h="4827588">
                <a:moveTo>
                  <a:pt x="2865986" y="376510"/>
                </a:moveTo>
                <a:cubicBezTo>
                  <a:pt x="2448023" y="387797"/>
                  <a:pt x="1909009" y="612332"/>
                  <a:pt x="1419150" y="1014864"/>
                </a:cubicBezTo>
                <a:cubicBezTo>
                  <a:pt x="635375" y="1658916"/>
                  <a:pt x="274236" y="2514753"/>
                  <a:pt x="612523" y="2926429"/>
                </a:cubicBezTo>
                <a:cubicBezTo>
                  <a:pt x="950810" y="3338105"/>
                  <a:pt x="1860421" y="3149727"/>
                  <a:pt x="2644195" y="2505676"/>
                </a:cubicBezTo>
                <a:cubicBezTo>
                  <a:pt x="3427970" y="1861624"/>
                  <a:pt x="3789109" y="1005787"/>
                  <a:pt x="3450822" y="594111"/>
                </a:cubicBezTo>
                <a:cubicBezTo>
                  <a:pt x="3323964" y="439733"/>
                  <a:pt x="3116764" y="369737"/>
                  <a:pt x="2865986" y="376510"/>
                </a:cubicBezTo>
                <a:close/>
                <a:moveTo>
                  <a:pt x="0" y="0"/>
                </a:moveTo>
                <a:lnTo>
                  <a:pt x="6470227" y="0"/>
                </a:lnTo>
                <a:lnTo>
                  <a:pt x="6470227" y="4827588"/>
                </a:lnTo>
                <a:lnTo>
                  <a:pt x="0" y="4827588"/>
                </a:lnTo>
                <a:close/>
              </a:path>
            </a:pathLst>
          </a:custGeom>
          <a:solidFill>
            <a:srgbClr val="FFFFFF">
              <a:alpha val="5005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68F07F2-ADC8-F3E4-393A-77123EAF62C3}"/>
              </a:ext>
            </a:extLst>
          </p:cNvPr>
          <p:cNvSpPr/>
          <p:nvPr/>
        </p:nvSpPr>
        <p:spPr>
          <a:xfrm rot="19235340">
            <a:off x="-6816574" y="1709883"/>
            <a:ext cx="3673642" cy="192957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714839-B912-A709-2456-5E96AA76F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566749" y="3113016"/>
            <a:ext cx="5638800" cy="40513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AB9C693-842F-4C16-97BE-154E54043F2C}"/>
              </a:ext>
            </a:extLst>
          </p:cNvPr>
          <p:cNvSpPr/>
          <p:nvPr/>
        </p:nvSpPr>
        <p:spPr>
          <a:xfrm rot="2450936">
            <a:off x="-11979411" y="3132210"/>
            <a:ext cx="3673642" cy="192957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9246F3B-1DB8-E834-783B-A494A1F4F338}"/>
              </a:ext>
            </a:extLst>
          </p:cNvPr>
          <p:cNvSpPr/>
          <p:nvPr/>
        </p:nvSpPr>
        <p:spPr>
          <a:xfrm>
            <a:off x="-14569947" y="3113015"/>
            <a:ext cx="5641998" cy="4051301"/>
          </a:xfrm>
          <a:custGeom>
            <a:avLst/>
            <a:gdLst>
              <a:gd name="connsiteX0" fmla="*/ 4724400 w 5641998"/>
              <a:gd name="connsiteY0" fmla="*/ 0 h 4051301"/>
              <a:gd name="connsiteX1" fmla="*/ 5641998 w 5641998"/>
              <a:gd name="connsiteY1" fmla="*/ 0 h 4051301"/>
              <a:gd name="connsiteX2" fmla="*/ 5641998 w 5641998"/>
              <a:gd name="connsiteY2" fmla="*/ 911320 h 4051301"/>
              <a:gd name="connsiteX3" fmla="*/ 5549634 w 5641998"/>
              <a:gd name="connsiteY3" fmla="*/ 779175 h 4051301"/>
              <a:gd name="connsiteX4" fmla="*/ 5058392 w 5641998"/>
              <a:gd name="connsiteY4" fmla="*/ 254183 h 4051301"/>
              <a:gd name="connsiteX5" fmla="*/ 4765551 w 5641998"/>
              <a:gd name="connsiteY5" fmla="*/ 26885 h 4051301"/>
              <a:gd name="connsiteX6" fmla="*/ 0 w 5641998"/>
              <a:gd name="connsiteY6" fmla="*/ 0 h 4051301"/>
              <a:gd name="connsiteX7" fmla="*/ 2926864 w 5641998"/>
              <a:gd name="connsiteY7" fmla="*/ 0 h 4051301"/>
              <a:gd name="connsiteX8" fmla="*/ 2912734 w 5641998"/>
              <a:gd name="connsiteY8" fmla="*/ 53612 h 4051301"/>
              <a:gd name="connsiteX9" fmla="*/ 3796321 w 5641998"/>
              <a:gd name="connsiteY9" fmla="*/ 1713783 h 4051301"/>
              <a:gd name="connsiteX10" fmla="*/ 5566679 w 5641998"/>
              <a:gd name="connsiteY10" fmla="*/ 2348394 h 4051301"/>
              <a:gd name="connsiteX11" fmla="*/ 5641998 w 5641998"/>
              <a:gd name="connsiteY11" fmla="*/ 2316318 h 4051301"/>
              <a:gd name="connsiteX12" fmla="*/ 5641998 w 5641998"/>
              <a:gd name="connsiteY12" fmla="*/ 4051301 h 4051301"/>
              <a:gd name="connsiteX13" fmla="*/ 0 w 5641998"/>
              <a:gd name="connsiteY13" fmla="*/ 4051301 h 405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641998" h="4051301">
                <a:moveTo>
                  <a:pt x="4724400" y="0"/>
                </a:moveTo>
                <a:lnTo>
                  <a:pt x="5641998" y="0"/>
                </a:lnTo>
                <a:lnTo>
                  <a:pt x="5641998" y="911320"/>
                </a:lnTo>
                <a:lnTo>
                  <a:pt x="5549634" y="779175"/>
                </a:lnTo>
                <a:cubicBezTo>
                  <a:pt x="5415336" y="598511"/>
                  <a:pt x="5250233" y="420062"/>
                  <a:pt x="5058392" y="254183"/>
                </a:cubicBezTo>
                <a:cubicBezTo>
                  <a:pt x="4962471" y="171243"/>
                  <a:pt x="4864406" y="95372"/>
                  <a:pt x="4765551" y="26885"/>
                </a:cubicBezTo>
                <a:close/>
                <a:moveTo>
                  <a:pt x="0" y="0"/>
                </a:moveTo>
                <a:lnTo>
                  <a:pt x="2926864" y="0"/>
                </a:lnTo>
                <a:lnTo>
                  <a:pt x="2912734" y="53612"/>
                </a:lnTo>
                <a:cubicBezTo>
                  <a:pt x="2831778" y="502802"/>
                  <a:pt x="3172837" y="1174676"/>
                  <a:pt x="3796321" y="1713783"/>
                </a:cubicBezTo>
                <a:cubicBezTo>
                  <a:pt x="4419806" y="2252891"/>
                  <a:pt x="5133885" y="2493362"/>
                  <a:pt x="5566679" y="2348394"/>
                </a:cubicBezTo>
                <a:lnTo>
                  <a:pt x="5641998" y="2316318"/>
                </a:lnTo>
                <a:lnTo>
                  <a:pt x="5641998" y="4051301"/>
                </a:lnTo>
                <a:lnTo>
                  <a:pt x="0" y="4051301"/>
                </a:lnTo>
                <a:close/>
              </a:path>
            </a:pathLst>
          </a:custGeom>
          <a:solidFill>
            <a:schemeClr val="bg1">
              <a:alpha val="5043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B5A782-7380-A02B-E372-97E21D55E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09" y="1250643"/>
            <a:ext cx="3554835" cy="26717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201368-8E18-5EAA-655E-E4BCBEE6D2E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0125" r="15642" b="4240"/>
          <a:stretch/>
        </p:blipFill>
        <p:spPr>
          <a:xfrm>
            <a:off x="4267816" y="1300875"/>
            <a:ext cx="7741304" cy="530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71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08899-A550-9043-3F2E-79BFA671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72" y="206101"/>
            <a:ext cx="11869447" cy="1325563"/>
          </a:xfrm>
        </p:spPr>
        <p:txBody>
          <a:bodyPr/>
          <a:lstStyle/>
          <a:p>
            <a:r>
              <a:rPr lang="en-US" dirty="0"/>
              <a:t>Enriched BP From the Male Only DEGs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0853FA6-AF43-F27B-AC1B-65AAF8AFF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79998" y="1690688"/>
            <a:ext cx="5638800" cy="4051300"/>
          </a:xfrm>
          <a:prstGeom prst="rect">
            <a:avLst/>
          </a:prstGeom>
        </p:spPr>
      </p:pic>
      <p:sp>
        <p:nvSpPr>
          <p:cNvPr id="30" name="Freeform 29">
            <a:extLst>
              <a:ext uri="{FF2B5EF4-FFF2-40B4-BE49-F238E27FC236}">
                <a16:creationId xmlns:a16="http://schemas.microsoft.com/office/drawing/2014/main" id="{4A35F6FC-6D72-05EC-B004-D04BFEC55CFE}"/>
              </a:ext>
            </a:extLst>
          </p:cNvPr>
          <p:cNvSpPr/>
          <p:nvPr/>
        </p:nvSpPr>
        <p:spPr>
          <a:xfrm>
            <a:off x="-7011425" y="914400"/>
            <a:ext cx="6470227" cy="4827588"/>
          </a:xfrm>
          <a:custGeom>
            <a:avLst/>
            <a:gdLst>
              <a:gd name="connsiteX0" fmla="*/ 2865986 w 6470227"/>
              <a:gd name="connsiteY0" fmla="*/ 376510 h 4827588"/>
              <a:gd name="connsiteX1" fmla="*/ 1419150 w 6470227"/>
              <a:gd name="connsiteY1" fmla="*/ 1014864 h 4827588"/>
              <a:gd name="connsiteX2" fmla="*/ 612523 w 6470227"/>
              <a:gd name="connsiteY2" fmla="*/ 2926429 h 4827588"/>
              <a:gd name="connsiteX3" fmla="*/ 2644195 w 6470227"/>
              <a:gd name="connsiteY3" fmla="*/ 2505676 h 4827588"/>
              <a:gd name="connsiteX4" fmla="*/ 3450822 w 6470227"/>
              <a:gd name="connsiteY4" fmla="*/ 594111 h 4827588"/>
              <a:gd name="connsiteX5" fmla="*/ 2865986 w 6470227"/>
              <a:gd name="connsiteY5" fmla="*/ 376510 h 4827588"/>
              <a:gd name="connsiteX6" fmla="*/ 0 w 6470227"/>
              <a:gd name="connsiteY6" fmla="*/ 0 h 4827588"/>
              <a:gd name="connsiteX7" fmla="*/ 6470227 w 6470227"/>
              <a:gd name="connsiteY7" fmla="*/ 0 h 4827588"/>
              <a:gd name="connsiteX8" fmla="*/ 6470227 w 6470227"/>
              <a:gd name="connsiteY8" fmla="*/ 4827588 h 4827588"/>
              <a:gd name="connsiteX9" fmla="*/ 0 w 6470227"/>
              <a:gd name="connsiteY9" fmla="*/ 4827588 h 482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70227" h="4827588">
                <a:moveTo>
                  <a:pt x="2865986" y="376510"/>
                </a:moveTo>
                <a:cubicBezTo>
                  <a:pt x="2448023" y="387797"/>
                  <a:pt x="1909009" y="612332"/>
                  <a:pt x="1419150" y="1014864"/>
                </a:cubicBezTo>
                <a:cubicBezTo>
                  <a:pt x="635375" y="1658916"/>
                  <a:pt x="274236" y="2514753"/>
                  <a:pt x="612523" y="2926429"/>
                </a:cubicBezTo>
                <a:cubicBezTo>
                  <a:pt x="950810" y="3338105"/>
                  <a:pt x="1860421" y="3149727"/>
                  <a:pt x="2644195" y="2505676"/>
                </a:cubicBezTo>
                <a:cubicBezTo>
                  <a:pt x="3427970" y="1861624"/>
                  <a:pt x="3789109" y="1005787"/>
                  <a:pt x="3450822" y="594111"/>
                </a:cubicBezTo>
                <a:cubicBezTo>
                  <a:pt x="3323964" y="439733"/>
                  <a:pt x="3116764" y="369737"/>
                  <a:pt x="2865986" y="376510"/>
                </a:cubicBezTo>
                <a:close/>
                <a:moveTo>
                  <a:pt x="0" y="0"/>
                </a:moveTo>
                <a:lnTo>
                  <a:pt x="6470227" y="0"/>
                </a:lnTo>
                <a:lnTo>
                  <a:pt x="6470227" y="4827588"/>
                </a:lnTo>
                <a:lnTo>
                  <a:pt x="0" y="4827588"/>
                </a:lnTo>
                <a:close/>
              </a:path>
            </a:pathLst>
          </a:custGeom>
          <a:solidFill>
            <a:srgbClr val="FFFFFF">
              <a:alpha val="5005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68F07F2-ADC8-F3E4-393A-77123EAF62C3}"/>
              </a:ext>
            </a:extLst>
          </p:cNvPr>
          <p:cNvSpPr/>
          <p:nvPr/>
        </p:nvSpPr>
        <p:spPr>
          <a:xfrm rot="19235340">
            <a:off x="-6816574" y="1709883"/>
            <a:ext cx="3673642" cy="192957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714839-B912-A709-2456-5E96AA76F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566749" y="3113016"/>
            <a:ext cx="5638800" cy="40513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AB9C693-842F-4C16-97BE-154E54043F2C}"/>
              </a:ext>
            </a:extLst>
          </p:cNvPr>
          <p:cNvSpPr/>
          <p:nvPr/>
        </p:nvSpPr>
        <p:spPr>
          <a:xfrm rot="2450936">
            <a:off x="-11979411" y="3132210"/>
            <a:ext cx="3673642" cy="192957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9246F3B-1DB8-E834-783B-A494A1F4F338}"/>
              </a:ext>
            </a:extLst>
          </p:cNvPr>
          <p:cNvSpPr/>
          <p:nvPr/>
        </p:nvSpPr>
        <p:spPr>
          <a:xfrm>
            <a:off x="-14569947" y="3113015"/>
            <a:ext cx="5641998" cy="4051301"/>
          </a:xfrm>
          <a:custGeom>
            <a:avLst/>
            <a:gdLst>
              <a:gd name="connsiteX0" fmla="*/ 4724400 w 5641998"/>
              <a:gd name="connsiteY0" fmla="*/ 0 h 4051301"/>
              <a:gd name="connsiteX1" fmla="*/ 5641998 w 5641998"/>
              <a:gd name="connsiteY1" fmla="*/ 0 h 4051301"/>
              <a:gd name="connsiteX2" fmla="*/ 5641998 w 5641998"/>
              <a:gd name="connsiteY2" fmla="*/ 911320 h 4051301"/>
              <a:gd name="connsiteX3" fmla="*/ 5549634 w 5641998"/>
              <a:gd name="connsiteY3" fmla="*/ 779175 h 4051301"/>
              <a:gd name="connsiteX4" fmla="*/ 5058392 w 5641998"/>
              <a:gd name="connsiteY4" fmla="*/ 254183 h 4051301"/>
              <a:gd name="connsiteX5" fmla="*/ 4765551 w 5641998"/>
              <a:gd name="connsiteY5" fmla="*/ 26885 h 4051301"/>
              <a:gd name="connsiteX6" fmla="*/ 0 w 5641998"/>
              <a:gd name="connsiteY6" fmla="*/ 0 h 4051301"/>
              <a:gd name="connsiteX7" fmla="*/ 2926864 w 5641998"/>
              <a:gd name="connsiteY7" fmla="*/ 0 h 4051301"/>
              <a:gd name="connsiteX8" fmla="*/ 2912734 w 5641998"/>
              <a:gd name="connsiteY8" fmla="*/ 53612 h 4051301"/>
              <a:gd name="connsiteX9" fmla="*/ 3796321 w 5641998"/>
              <a:gd name="connsiteY9" fmla="*/ 1713783 h 4051301"/>
              <a:gd name="connsiteX10" fmla="*/ 5566679 w 5641998"/>
              <a:gd name="connsiteY10" fmla="*/ 2348394 h 4051301"/>
              <a:gd name="connsiteX11" fmla="*/ 5641998 w 5641998"/>
              <a:gd name="connsiteY11" fmla="*/ 2316318 h 4051301"/>
              <a:gd name="connsiteX12" fmla="*/ 5641998 w 5641998"/>
              <a:gd name="connsiteY12" fmla="*/ 4051301 h 4051301"/>
              <a:gd name="connsiteX13" fmla="*/ 0 w 5641998"/>
              <a:gd name="connsiteY13" fmla="*/ 4051301 h 405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641998" h="4051301">
                <a:moveTo>
                  <a:pt x="4724400" y="0"/>
                </a:moveTo>
                <a:lnTo>
                  <a:pt x="5641998" y="0"/>
                </a:lnTo>
                <a:lnTo>
                  <a:pt x="5641998" y="911320"/>
                </a:lnTo>
                <a:lnTo>
                  <a:pt x="5549634" y="779175"/>
                </a:lnTo>
                <a:cubicBezTo>
                  <a:pt x="5415336" y="598511"/>
                  <a:pt x="5250233" y="420062"/>
                  <a:pt x="5058392" y="254183"/>
                </a:cubicBezTo>
                <a:cubicBezTo>
                  <a:pt x="4962471" y="171243"/>
                  <a:pt x="4864406" y="95372"/>
                  <a:pt x="4765551" y="26885"/>
                </a:cubicBezTo>
                <a:close/>
                <a:moveTo>
                  <a:pt x="0" y="0"/>
                </a:moveTo>
                <a:lnTo>
                  <a:pt x="2926864" y="0"/>
                </a:lnTo>
                <a:lnTo>
                  <a:pt x="2912734" y="53612"/>
                </a:lnTo>
                <a:cubicBezTo>
                  <a:pt x="2831778" y="502802"/>
                  <a:pt x="3172837" y="1174676"/>
                  <a:pt x="3796321" y="1713783"/>
                </a:cubicBezTo>
                <a:cubicBezTo>
                  <a:pt x="4419806" y="2252891"/>
                  <a:pt x="5133885" y="2493362"/>
                  <a:pt x="5566679" y="2348394"/>
                </a:cubicBezTo>
                <a:lnTo>
                  <a:pt x="5641998" y="2316318"/>
                </a:lnTo>
                <a:lnTo>
                  <a:pt x="5641998" y="4051301"/>
                </a:lnTo>
                <a:lnTo>
                  <a:pt x="0" y="4051301"/>
                </a:lnTo>
                <a:close/>
              </a:path>
            </a:pathLst>
          </a:custGeom>
          <a:solidFill>
            <a:schemeClr val="bg1">
              <a:alpha val="5043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09E92B-88D2-4923-1B92-F8F255F84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37" y="2133579"/>
            <a:ext cx="5309872" cy="33582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554E1D-4F05-0CB8-C72F-11BD49CF940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917" r="16206"/>
          <a:stretch/>
        </p:blipFill>
        <p:spPr>
          <a:xfrm>
            <a:off x="5913315" y="1251402"/>
            <a:ext cx="6278685" cy="569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625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08899-A550-9043-3F2E-79BFA671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72" y="206101"/>
            <a:ext cx="11869447" cy="1325563"/>
          </a:xfrm>
        </p:spPr>
        <p:txBody>
          <a:bodyPr/>
          <a:lstStyle/>
          <a:p>
            <a:r>
              <a:rPr lang="en-US" dirty="0"/>
              <a:t>Enriched MF From the Male Only DEGs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0853FA6-AF43-F27B-AC1B-65AAF8AFF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79998" y="1690688"/>
            <a:ext cx="5638800" cy="4051300"/>
          </a:xfrm>
          <a:prstGeom prst="rect">
            <a:avLst/>
          </a:prstGeom>
        </p:spPr>
      </p:pic>
      <p:sp>
        <p:nvSpPr>
          <p:cNvPr id="30" name="Freeform 29">
            <a:extLst>
              <a:ext uri="{FF2B5EF4-FFF2-40B4-BE49-F238E27FC236}">
                <a16:creationId xmlns:a16="http://schemas.microsoft.com/office/drawing/2014/main" id="{4A35F6FC-6D72-05EC-B004-D04BFEC55CFE}"/>
              </a:ext>
            </a:extLst>
          </p:cNvPr>
          <p:cNvSpPr/>
          <p:nvPr/>
        </p:nvSpPr>
        <p:spPr>
          <a:xfrm>
            <a:off x="-7011425" y="914400"/>
            <a:ext cx="6470227" cy="4827588"/>
          </a:xfrm>
          <a:custGeom>
            <a:avLst/>
            <a:gdLst>
              <a:gd name="connsiteX0" fmla="*/ 2865986 w 6470227"/>
              <a:gd name="connsiteY0" fmla="*/ 376510 h 4827588"/>
              <a:gd name="connsiteX1" fmla="*/ 1419150 w 6470227"/>
              <a:gd name="connsiteY1" fmla="*/ 1014864 h 4827588"/>
              <a:gd name="connsiteX2" fmla="*/ 612523 w 6470227"/>
              <a:gd name="connsiteY2" fmla="*/ 2926429 h 4827588"/>
              <a:gd name="connsiteX3" fmla="*/ 2644195 w 6470227"/>
              <a:gd name="connsiteY3" fmla="*/ 2505676 h 4827588"/>
              <a:gd name="connsiteX4" fmla="*/ 3450822 w 6470227"/>
              <a:gd name="connsiteY4" fmla="*/ 594111 h 4827588"/>
              <a:gd name="connsiteX5" fmla="*/ 2865986 w 6470227"/>
              <a:gd name="connsiteY5" fmla="*/ 376510 h 4827588"/>
              <a:gd name="connsiteX6" fmla="*/ 0 w 6470227"/>
              <a:gd name="connsiteY6" fmla="*/ 0 h 4827588"/>
              <a:gd name="connsiteX7" fmla="*/ 6470227 w 6470227"/>
              <a:gd name="connsiteY7" fmla="*/ 0 h 4827588"/>
              <a:gd name="connsiteX8" fmla="*/ 6470227 w 6470227"/>
              <a:gd name="connsiteY8" fmla="*/ 4827588 h 4827588"/>
              <a:gd name="connsiteX9" fmla="*/ 0 w 6470227"/>
              <a:gd name="connsiteY9" fmla="*/ 4827588 h 482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70227" h="4827588">
                <a:moveTo>
                  <a:pt x="2865986" y="376510"/>
                </a:moveTo>
                <a:cubicBezTo>
                  <a:pt x="2448023" y="387797"/>
                  <a:pt x="1909009" y="612332"/>
                  <a:pt x="1419150" y="1014864"/>
                </a:cubicBezTo>
                <a:cubicBezTo>
                  <a:pt x="635375" y="1658916"/>
                  <a:pt x="274236" y="2514753"/>
                  <a:pt x="612523" y="2926429"/>
                </a:cubicBezTo>
                <a:cubicBezTo>
                  <a:pt x="950810" y="3338105"/>
                  <a:pt x="1860421" y="3149727"/>
                  <a:pt x="2644195" y="2505676"/>
                </a:cubicBezTo>
                <a:cubicBezTo>
                  <a:pt x="3427970" y="1861624"/>
                  <a:pt x="3789109" y="1005787"/>
                  <a:pt x="3450822" y="594111"/>
                </a:cubicBezTo>
                <a:cubicBezTo>
                  <a:pt x="3323964" y="439733"/>
                  <a:pt x="3116764" y="369737"/>
                  <a:pt x="2865986" y="376510"/>
                </a:cubicBezTo>
                <a:close/>
                <a:moveTo>
                  <a:pt x="0" y="0"/>
                </a:moveTo>
                <a:lnTo>
                  <a:pt x="6470227" y="0"/>
                </a:lnTo>
                <a:lnTo>
                  <a:pt x="6470227" y="4827588"/>
                </a:lnTo>
                <a:lnTo>
                  <a:pt x="0" y="4827588"/>
                </a:lnTo>
                <a:close/>
              </a:path>
            </a:pathLst>
          </a:custGeom>
          <a:solidFill>
            <a:srgbClr val="FFFFFF">
              <a:alpha val="5005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68F07F2-ADC8-F3E4-393A-77123EAF62C3}"/>
              </a:ext>
            </a:extLst>
          </p:cNvPr>
          <p:cNvSpPr/>
          <p:nvPr/>
        </p:nvSpPr>
        <p:spPr>
          <a:xfrm rot="19235340">
            <a:off x="-6816574" y="1709883"/>
            <a:ext cx="3673642" cy="192957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714839-B912-A709-2456-5E96AA76F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566749" y="3113016"/>
            <a:ext cx="5638800" cy="40513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AB9C693-842F-4C16-97BE-154E54043F2C}"/>
              </a:ext>
            </a:extLst>
          </p:cNvPr>
          <p:cNvSpPr/>
          <p:nvPr/>
        </p:nvSpPr>
        <p:spPr>
          <a:xfrm rot="2450936">
            <a:off x="-11979411" y="3132210"/>
            <a:ext cx="3673642" cy="192957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9246F3B-1DB8-E834-783B-A494A1F4F338}"/>
              </a:ext>
            </a:extLst>
          </p:cNvPr>
          <p:cNvSpPr/>
          <p:nvPr/>
        </p:nvSpPr>
        <p:spPr>
          <a:xfrm>
            <a:off x="-14569947" y="3113015"/>
            <a:ext cx="5641998" cy="4051301"/>
          </a:xfrm>
          <a:custGeom>
            <a:avLst/>
            <a:gdLst>
              <a:gd name="connsiteX0" fmla="*/ 4724400 w 5641998"/>
              <a:gd name="connsiteY0" fmla="*/ 0 h 4051301"/>
              <a:gd name="connsiteX1" fmla="*/ 5641998 w 5641998"/>
              <a:gd name="connsiteY1" fmla="*/ 0 h 4051301"/>
              <a:gd name="connsiteX2" fmla="*/ 5641998 w 5641998"/>
              <a:gd name="connsiteY2" fmla="*/ 911320 h 4051301"/>
              <a:gd name="connsiteX3" fmla="*/ 5549634 w 5641998"/>
              <a:gd name="connsiteY3" fmla="*/ 779175 h 4051301"/>
              <a:gd name="connsiteX4" fmla="*/ 5058392 w 5641998"/>
              <a:gd name="connsiteY4" fmla="*/ 254183 h 4051301"/>
              <a:gd name="connsiteX5" fmla="*/ 4765551 w 5641998"/>
              <a:gd name="connsiteY5" fmla="*/ 26885 h 4051301"/>
              <a:gd name="connsiteX6" fmla="*/ 0 w 5641998"/>
              <a:gd name="connsiteY6" fmla="*/ 0 h 4051301"/>
              <a:gd name="connsiteX7" fmla="*/ 2926864 w 5641998"/>
              <a:gd name="connsiteY7" fmla="*/ 0 h 4051301"/>
              <a:gd name="connsiteX8" fmla="*/ 2912734 w 5641998"/>
              <a:gd name="connsiteY8" fmla="*/ 53612 h 4051301"/>
              <a:gd name="connsiteX9" fmla="*/ 3796321 w 5641998"/>
              <a:gd name="connsiteY9" fmla="*/ 1713783 h 4051301"/>
              <a:gd name="connsiteX10" fmla="*/ 5566679 w 5641998"/>
              <a:gd name="connsiteY10" fmla="*/ 2348394 h 4051301"/>
              <a:gd name="connsiteX11" fmla="*/ 5641998 w 5641998"/>
              <a:gd name="connsiteY11" fmla="*/ 2316318 h 4051301"/>
              <a:gd name="connsiteX12" fmla="*/ 5641998 w 5641998"/>
              <a:gd name="connsiteY12" fmla="*/ 4051301 h 4051301"/>
              <a:gd name="connsiteX13" fmla="*/ 0 w 5641998"/>
              <a:gd name="connsiteY13" fmla="*/ 4051301 h 405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641998" h="4051301">
                <a:moveTo>
                  <a:pt x="4724400" y="0"/>
                </a:moveTo>
                <a:lnTo>
                  <a:pt x="5641998" y="0"/>
                </a:lnTo>
                <a:lnTo>
                  <a:pt x="5641998" y="911320"/>
                </a:lnTo>
                <a:lnTo>
                  <a:pt x="5549634" y="779175"/>
                </a:lnTo>
                <a:cubicBezTo>
                  <a:pt x="5415336" y="598511"/>
                  <a:pt x="5250233" y="420062"/>
                  <a:pt x="5058392" y="254183"/>
                </a:cubicBezTo>
                <a:cubicBezTo>
                  <a:pt x="4962471" y="171243"/>
                  <a:pt x="4864406" y="95372"/>
                  <a:pt x="4765551" y="26885"/>
                </a:cubicBezTo>
                <a:close/>
                <a:moveTo>
                  <a:pt x="0" y="0"/>
                </a:moveTo>
                <a:lnTo>
                  <a:pt x="2926864" y="0"/>
                </a:lnTo>
                <a:lnTo>
                  <a:pt x="2912734" y="53612"/>
                </a:lnTo>
                <a:cubicBezTo>
                  <a:pt x="2831778" y="502802"/>
                  <a:pt x="3172837" y="1174676"/>
                  <a:pt x="3796321" y="1713783"/>
                </a:cubicBezTo>
                <a:cubicBezTo>
                  <a:pt x="4419806" y="2252891"/>
                  <a:pt x="5133885" y="2493362"/>
                  <a:pt x="5566679" y="2348394"/>
                </a:cubicBezTo>
                <a:lnTo>
                  <a:pt x="5641998" y="2316318"/>
                </a:lnTo>
                <a:lnTo>
                  <a:pt x="5641998" y="4051301"/>
                </a:lnTo>
                <a:lnTo>
                  <a:pt x="0" y="4051301"/>
                </a:lnTo>
                <a:close/>
              </a:path>
            </a:pathLst>
          </a:custGeom>
          <a:solidFill>
            <a:schemeClr val="bg1">
              <a:alpha val="5043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AAF852-CD5D-A639-33EF-DE6E5EB55E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334" r="10859" b="3206"/>
          <a:stretch/>
        </p:blipFill>
        <p:spPr>
          <a:xfrm>
            <a:off x="3012831" y="1221901"/>
            <a:ext cx="9179169" cy="50011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CE2B80-D515-F169-91D7-6F763F33C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672" y="3264267"/>
            <a:ext cx="5371205" cy="339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43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08899-A550-9043-3F2E-79BFA671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72" y="365125"/>
            <a:ext cx="11917649" cy="1325563"/>
          </a:xfrm>
        </p:spPr>
        <p:txBody>
          <a:bodyPr/>
          <a:lstStyle/>
          <a:p>
            <a:r>
              <a:rPr lang="en-US" dirty="0"/>
              <a:t>SOD1 breaks down toxic superoxide molecules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1E26C-7C86-1732-2AFA-6FEDF983C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085753" cy="4351338"/>
          </a:xfrm>
        </p:spPr>
        <p:txBody>
          <a:bodyPr/>
          <a:lstStyle/>
          <a:p>
            <a:r>
              <a:rPr lang="en-US" dirty="0"/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232B3E-0A69-93B7-0769-3E9BBC994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473" y="2552935"/>
            <a:ext cx="5656460" cy="3366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998C83-76B0-2D84-CD65-3F3508D23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72" y="1992356"/>
            <a:ext cx="6263865" cy="44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368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4ED98-FB47-7AAF-C2EE-A6413BEF7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Transcription Factor Binding Motif Enrichment Analysis: Sex Independent DEGs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59A0E8-D788-2545-4A42-F7AD4B44C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77" y="2090213"/>
            <a:ext cx="7772400" cy="37098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81AFA7-8B73-F11B-AA7D-C5714F76D38D}"/>
              </a:ext>
            </a:extLst>
          </p:cNvPr>
          <p:cNvSpPr txBox="1"/>
          <p:nvPr/>
        </p:nvSpPr>
        <p:spPr>
          <a:xfrm>
            <a:off x="8675076" y="1951672"/>
            <a:ext cx="30128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333333"/>
                </a:solidFill>
                <a:effectLst/>
              </a:rPr>
              <a:t>araucan</a:t>
            </a:r>
            <a:r>
              <a:rPr lang="en-US" b="0" i="0" u="none" strike="noStrike" dirty="0">
                <a:solidFill>
                  <a:srgbClr val="333333"/>
                </a:solidFill>
                <a:effectLst/>
              </a:rPr>
              <a:t> (</a:t>
            </a:r>
            <a:r>
              <a:rPr lang="en-US" dirty="0" err="1"/>
              <a:t>ara</a:t>
            </a:r>
            <a:r>
              <a:rPr lang="en-US" dirty="0"/>
              <a:t>) has lots of neuronal abnormalities associated with mutant lines.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Also has larval/pupal death phenotype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62 of the 420 genes had this motif upstream</a:t>
            </a:r>
          </a:p>
        </p:txBody>
      </p:sp>
    </p:spTree>
    <p:extLst>
      <p:ext uri="{BB962C8B-B14F-4D97-AF65-F5344CB8AC3E}">
        <p14:creationId xmlns:p14="http://schemas.microsoft.com/office/powerpoint/2010/main" val="1071085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4ED98-FB47-7AAF-C2EE-A6413BEF7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Transcription Factor Binding Motif Enrichment Analysis: Male only DEGs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81AFA7-8B73-F11B-AA7D-C5714F76D38D}"/>
              </a:ext>
            </a:extLst>
          </p:cNvPr>
          <p:cNvSpPr txBox="1"/>
          <p:nvPr/>
        </p:nvSpPr>
        <p:spPr>
          <a:xfrm>
            <a:off x="8675076" y="2551837"/>
            <a:ext cx="30128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3333"/>
                </a:solidFill>
                <a:effectLst/>
              </a:rPr>
              <a:t>Chorion factor 2 shows up again playing a bigger role in the males specific DEGs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associated with 67 of the 764 DEGs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87A6A6-3636-065D-2053-2C17F3A8A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0213"/>
            <a:ext cx="8675076" cy="258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227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ACB30-3C12-EC52-C0EE-1D26F90A7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Metabolomics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F92E6D-30EE-6C79-E96C-72BA8923A992}"/>
              </a:ext>
            </a:extLst>
          </p:cNvPr>
          <p:cNvSpPr/>
          <p:nvPr/>
        </p:nvSpPr>
        <p:spPr>
          <a:xfrm>
            <a:off x="-7639129" y="1730066"/>
            <a:ext cx="1280160" cy="3871388"/>
          </a:xfrm>
          <a:prstGeom prst="rect">
            <a:avLst/>
          </a:prstGeom>
          <a:solidFill>
            <a:srgbClr val="FF0000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3E1A10-ADC6-67B2-1664-DBDB5164C3FD}"/>
              </a:ext>
            </a:extLst>
          </p:cNvPr>
          <p:cNvSpPr/>
          <p:nvPr/>
        </p:nvSpPr>
        <p:spPr>
          <a:xfrm>
            <a:off x="-6354636" y="1735749"/>
            <a:ext cx="1188720" cy="3871388"/>
          </a:xfrm>
          <a:prstGeom prst="rect">
            <a:avLst/>
          </a:prstGeom>
          <a:solidFill>
            <a:srgbClr val="0432FF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2C446C-2D99-A193-0012-72BEA6DC5439}"/>
              </a:ext>
            </a:extLst>
          </p:cNvPr>
          <p:cNvSpPr txBox="1"/>
          <p:nvPr/>
        </p:nvSpPr>
        <p:spPr>
          <a:xfrm>
            <a:off x="-7386975" y="2739499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Silent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D8147E-D3A9-2980-8454-63B6A6360220}"/>
              </a:ext>
            </a:extLst>
          </p:cNvPr>
          <p:cNvSpPr txBox="1"/>
          <p:nvPr/>
        </p:nvSpPr>
        <p:spPr>
          <a:xfrm>
            <a:off x="-7410476" y="4531633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G85R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A77FA4D5-E622-A04E-D383-AC08E4CB91C2}"/>
              </a:ext>
            </a:extLst>
          </p:cNvPr>
          <p:cNvSpPr/>
          <p:nvPr/>
        </p:nvSpPr>
        <p:spPr>
          <a:xfrm>
            <a:off x="-6492668" y="2715630"/>
            <a:ext cx="457200" cy="457200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47993303-2DE2-B2C1-7DCE-884A1E8CFAD1}"/>
              </a:ext>
            </a:extLst>
          </p:cNvPr>
          <p:cNvSpPr/>
          <p:nvPr/>
        </p:nvSpPr>
        <p:spPr>
          <a:xfrm>
            <a:off x="-6492668" y="4483186"/>
            <a:ext cx="457200" cy="457200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9C389E6-5531-341F-BBD2-76D317AB7DAC}"/>
              </a:ext>
            </a:extLst>
          </p:cNvPr>
          <p:cNvCxnSpPr>
            <a:cxnSpLocks/>
          </p:cNvCxnSpPr>
          <p:nvPr/>
        </p:nvCxnSpPr>
        <p:spPr>
          <a:xfrm>
            <a:off x="-6492669" y="4713671"/>
            <a:ext cx="457200" cy="77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F0B7CB4-5803-4635-4A10-B7AD8301E694}"/>
              </a:ext>
            </a:extLst>
          </p:cNvPr>
          <p:cNvCxnSpPr>
            <a:cxnSpLocks/>
          </p:cNvCxnSpPr>
          <p:nvPr/>
        </p:nvCxnSpPr>
        <p:spPr>
          <a:xfrm>
            <a:off x="-6492669" y="2946115"/>
            <a:ext cx="457200" cy="77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112345C-93C4-2AFB-92A6-F54F6B286526}"/>
              </a:ext>
            </a:extLst>
          </p:cNvPr>
          <p:cNvSpPr txBox="1"/>
          <p:nvPr/>
        </p:nvSpPr>
        <p:spPr>
          <a:xfrm>
            <a:off x="-6054551" y="2809808"/>
            <a:ext cx="684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Control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673933-0400-107E-1EFB-5A8F23D4C361}"/>
              </a:ext>
            </a:extLst>
          </p:cNvPr>
          <p:cNvSpPr txBox="1"/>
          <p:nvPr/>
        </p:nvSpPr>
        <p:spPr>
          <a:xfrm>
            <a:off x="-6054551" y="3037846"/>
            <a:ext cx="6149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TKT-</a:t>
            </a:r>
            <a:r>
              <a:rPr lang="en-US" sz="1200" dirty="0" err="1"/>
              <a:t>Df</a:t>
            </a:r>
            <a:endParaRPr 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EBE96C-0580-B785-6089-1E608BBCBA3C}"/>
              </a:ext>
            </a:extLst>
          </p:cNvPr>
          <p:cNvSpPr txBox="1"/>
          <p:nvPr/>
        </p:nvSpPr>
        <p:spPr>
          <a:xfrm>
            <a:off x="-6054545" y="2578084"/>
            <a:ext cx="659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TKT-OE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2BC880-89BD-A0BA-3637-5AC72C28E1C1}"/>
              </a:ext>
            </a:extLst>
          </p:cNvPr>
          <p:cNvSpPr txBox="1"/>
          <p:nvPr/>
        </p:nvSpPr>
        <p:spPr>
          <a:xfrm>
            <a:off x="-6054551" y="4575586"/>
            <a:ext cx="684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Control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5D84419-1C8B-2030-D44F-53620821AF2B}"/>
              </a:ext>
            </a:extLst>
          </p:cNvPr>
          <p:cNvSpPr txBox="1"/>
          <p:nvPr/>
        </p:nvSpPr>
        <p:spPr>
          <a:xfrm>
            <a:off x="-6054551" y="4803624"/>
            <a:ext cx="6149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TKT-</a:t>
            </a:r>
            <a:r>
              <a:rPr lang="en-US" sz="1200" dirty="0" err="1"/>
              <a:t>Df</a:t>
            </a: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1980616-582E-CE3E-EC2E-1967C10BB8DF}"/>
              </a:ext>
            </a:extLst>
          </p:cNvPr>
          <p:cNvSpPr txBox="1"/>
          <p:nvPr/>
        </p:nvSpPr>
        <p:spPr>
          <a:xfrm>
            <a:off x="-6054545" y="4343862"/>
            <a:ext cx="659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TKT-OE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FE635B1-C876-705D-09E6-2DA00BCB45B9}"/>
              </a:ext>
            </a:extLst>
          </p:cNvPr>
          <p:cNvSpPr txBox="1"/>
          <p:nvPr/>
        </p:nvSpPr>
        <p:spPr>
          <a:xfrm>
            <a:off x="-3606018" y="3663504"/>
            <a:ext cx="1615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Metabolomics</a:t>
            </a:r>
          </a:p>
        </p:txBody>
      </p:sp>
      <p:sp>
        <p:nvSpPr>
          <p:cNvPr id="39" name="Notched Right Arrow 38">
            <a:extLst>
              <a:ext uri="{FF2B5EF4-FFF2-40B4-BE49-F238E27FC236}">
                <a16:creationId xmlns:a16="http://schemas.microsoft.com/office/drawing/2014/main" id="{06EFDDFE-93F6-4CB5-063B-43664E88B835}"/>
              </a:ext>
            </a:extLst>
          </p:cNvPr>
          <p:cNvSpPr/>
          <p:nvPr/>
        </p:nvSpPr>
        <p:spPr>
          <a:xfrm>
            <a:off x="-4487854" y="3496685"/>
            <a:ext cx="846667" cy="733275"/>
          </a:xfrm>
          <a:prstGeom prst="notched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B7FE5D7-5182-B471-15EA-738BFDC57B9F}"/>
              </a:ext>
            </a:extLst>
          </p:cNvPr>
          <p:cNvSpPr txBox="1"/>
          <p:nvPr/>
        </p:nvSpPr>
        <p:spPr>
          <a:xfrm>
            <a:off x="-7639129" y="1730066"/>
            <a:ext cx="128016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Genotype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D2B3193-467D-46E3-D731-493217E0A21C}"/>
              </a:ext>
            </a:extLst>
          </p:cNvPr>
          <p:cNvSpPr txBox="1"/>
          <p:nvPr/>
        </p:nvSpPr>
        <p:spPr>
          <a:xfrm>
            <a:off x="-6363514" y="1730066"/>
            <a:ext cx="118872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TKT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433169-0D47-61E1-884D-61B736C73BA1}"/>
              </a:ext>
            </a:extLst>
          </p:cNvPr>
          <p:cNvSpPr txBox="1"/>
          <p:nvPr/>
        </p:nvSpPr>
        <p:spPr>
          <a:xfrm>
            <a:off x="-4941722" y="3657558"/>
            <a:ext cx="42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x3</a:t>
            </a: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A6F75F06-3F17-EBF3-1271-8638FA4F9676}"/>
              </a:ext>
            </a:extLst>
          </p:cNvPr>
          <p:cNvSpPr/>
          <p:nvPr/>
        </p:nvSpPr>
        <p:spPr>
          <a:xfrm flipH="1">
            <a:off x="-5174794" y="2116319"/>
            <a:ext cx="268058" cy="348193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EB9FF0F-9CFB-2DC4-FD6D-B047F00D7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4" y="2616204"/>
            <a:ext cx="3036156" cy="208270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9F84990-DFB6-5599-1A54-FD3332E9A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409" y="1821681"/>
            <a:ext cx="6226017" cy="3671754"/>
          </a:xfrm>
          <a:prstGeom prst="rect">
            <a:avLst/>
          </a:prstGeom>
        </p:spPr>
      </p:pic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BB21A5DA-8AE0-F2F1-8789-2451919F11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716433"/>
              </p:ext>
            </p:extLst>
          </p:nvPr>
        </p:nvGraphicFramePr>
        <p:xfrm>
          <a:off x="9363003" y="293873"/>
          <a:ext cx="2750674" cy="64134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64184">
                  <a:extLst>
                    <a:ext uri="{9D8B030D-6E8A-4147-A177-3AD203B41FA5}">
                      <a16:colId xmlns:a16="http://schemas.microsoft.com/office/drawing/2014/main" val="3948203034"/>
                    </a:ext>
                  </a:extLst>
                </a:gridCol>
                <a:gridCol w="293245">
                  <a:extLst>
                    <a:ext uri="{9D8B030D-6E8A-4147-A177-3AD203B41FA5}">
                      <a16:colId xmlns:a16="http://schemas.microsoft.com/office/drawing/2014/main" val="1591498558"/>
                    </a:ext>
                  </a:extLst>
                </a:gridCol>
                <a:gridCol w="293245">
                  <a:extLst>
                    <a:ext uri="{9D8B030D-6E8A-4147-A177-3AD203B41FA5}">
                      <a16:colId xmlns:a16="http://schemas.microsoft.com/office/drawing/2014/main" val="1598581064"/>
                    </a:ext>
                  </a:extLst>
                </a:gridCol>
              </a:tblGrid>
              <a:tr h="62348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FC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FDR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3783886962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uric acid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-2.37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19.26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2265209865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deoxyinosine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5.17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14.30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4111560280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b-alanine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-0.47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12.54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3198285232"/>
                  </a:ext>
                </a:extLst>
              </a:tr>
              <a:tr h="115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nicotinamide riboside+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-1.99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12.16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1216506744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guanine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3.18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10.45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329417078"/>
                  </a:ext>
                </a:extLst>
              </a:tr>
              <a:tr h="171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hydroxyphenyllactic acid / HVA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2.35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10.54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2261372167"/>
                  </a:ext>
                </a:extLst>
              </a:tr>
              <a:tr h="22737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homoserine / threonine / allothreonine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1.05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10.07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1820326423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xanthine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-2.59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9.66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1444117977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NMN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-1.68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9.14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174524497"/>
                  </a:ext>
                </a:extLst>
              </a:tr>
              <a:tr h="115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deoxycarnitine+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-1.62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8.91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3403797042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adenine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8.38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3591616928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glycine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0.41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8.42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955289611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F1P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1.22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7.98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3749159583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acrylic acid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7.50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247193818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glutamine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6.72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589235557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guanosine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1.37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6.90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4127059778"/>
                  </a:ext>
                </a:extLst>
              </a:tr>
              <a:tr h="115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phosphorylcholine+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0.74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6.75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593211309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pyridoxal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-1.08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6.39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3189805749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2-HG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-0.52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6.20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1035859129"/>
                  </a:ext>
                </a:extLst>
              </a:tr>
              <a:tr h="115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3-phospho-serine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-3.07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6.15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1113649635"/>
                  </a:ext>
                </a:extLst>
              </a:tr>
              <a:tr h="171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N-acetylaspartic acid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-0.77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6.27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1200182025"/>
                  </a:ext>
                </a:extLst>
              </a:tr>
              <a:tr h="22737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D-sedoheptulose-7-phosphate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-1.04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6.06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1913132110"/>
                  </a:ext>
                </a:extLst>
              </a:tr>
              <a:tr h="115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2-oxoadipic acid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-1.44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5.34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2960238952"/>
                  </a:ext>
                </a:extLst>
              </a:tr>
              <a:tr h="171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3-hydroxykynurenine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-1.02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5.48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473964556"/>
                  </a:ext>
                </a:extLst>
              </a:tr>
              <a:tr h="171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AICA ribonucleotide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-1.37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5.41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265457387"/>
                  </a:ext>
                </a:extLst>
              </a:tr>
              <a:tr h="115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citramalic acid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-0.57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5.66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2183218829"/>
                  </a:ext>
                </a:extLst>
              </a:tr>
              <a:tr h="22737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D-ribose-1/5-phosphate / D-ribulose 5-phosphate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-0.78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5.35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2351237037"/>
                  </a:ext>
                </a:extLst>
              </a:tr>
              <a:tr h="115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isonictinic acid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-1.28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5.42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2173331508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proline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-0.22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5.54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2324776228"/>
                  </a:ext>
                </a:extLst>
              </a:tr>
              <a:tr h="171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pyrroline hydroxycarboxylic acid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0.45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5.68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2179409791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urea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1.47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5.34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3240062076"/>
                  </a:ext>
                </a:extLst>
              </a:tr>
              <a:tr h="171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2,3-bisphospho-D-glycerate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-1.28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5.12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578575965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NAD+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-1.25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5.16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3746108038"/>
                  </a:ext>
                </a:extLst>
              </a:tr>
              <a:tr h="115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imidazole-4-acetate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-0.71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4.99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2009109467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inosine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0.89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5.00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1332939409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agmatine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0.29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4.91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3636736642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cytidine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-0.77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4.89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1192038210"/>
                  </a:ext>
                </a:extLst>
              </a:tr>
              <a:tr h="115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mesaconic acid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-0.39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4.77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4170723042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histidine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-0.81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4.65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1539975168"/>
                  </a:ext>
                </a:extLst>
              </a:tr>
              <a:tr h="1712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N-acetyl-L-glutamic acid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-0.45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4.43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3176486276"/>
                  </a:ext>
                </a:extLst>
              </a:tr>
              <a:tr h="623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orotic acid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1.59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4.41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923" marR="2923" marT="2923" marB="0" anchor="b"/>
                </a:tc>
                <a:extLst>
                  <a:ext uri="{0D108BD9-81ED-4DB2-BD59-A6C34878D82A}">
                    <a16:rowId xmlns:a16="http://schemas.microsoft.com/office/drawing/2014/main" val="647277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951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453D4-19A8-2963-5865-2EB1E4200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metabolites with enzymes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0B11E2-A235-0E7F-6867-C07BCCAA5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800" y="4116720"/>
            <a:ext cx="3556000" cy="2197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2E4424-1EB1-34D2-9FDE-781D03CD0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800" y="4116720"/>
            <a:ext cx="3556000" cy="2197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2F2FDC-4F26-7BC4-EEE9-A0212560E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116720"/>
            <a:ext cx="3556000" cy="2197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C5E325-944A-EC23-A08F-09D4FEB5F2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7800" y="1690688"/>
            <a:ext cx="3556000" cy="2197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A3D8F7-62E7-AAE3-BB20-F71953ED9D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1800" y="1805154"/>
            <a:ext cx="3556000" cy="2197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D1CE07-4545-917B-EA31-BFB7AB6FF8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1805154"/>
            <a:ext cx="35560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4930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D412B9-57B8-9A2B-2BB5-E4576A521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446" y="-325437"/>
            <a:ext cx="6502400" cy="6502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5F8FF9-D993-12FC-A928-06D16B8A6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Stuff for another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41A88-508C-CDFA-52F5-747DEEDBB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Integrating metabolomic with transcriptomic</a:t>
            </a:r>
          </a:p>
          <a:p>
            <a:r>
              <a:rPr lang="en-US" dirty="0"/>
              <a:t>KEGG pathways</a:t>
            </a:r>
          </a:p>
          <a:p>
            <a:r>
              <a:rPr lang="en-US" dirty="0"/>
              <a:t>TKT rescue effects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B2A76-15D5-E241-93AF-04FDC00E1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265" y="2484317"/>
            <a:ext cx="7772400" cy="437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3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08899-A550-9043-3F2E-79BFA671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72" y="365125"/>
            <a:ext cx="11917649" cy="1325563"/>
          </a:xfrm>
        </p:spPr>
        <p:txBody>
          <a:bodyPr/>
          <a:lstStyle/>
          <a:p>
            <a:r>
              <a:rPr lang="en-US" dirty="0"/>
              <a:t>SOD1has all kinds of functions throughout the cell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9C05D1-AF52-C165-02BA-9BB486607B15}"/>
              </a:ext>
            </a:extLst>
          </p:cNvPr>
          <p:cNvSpPr txBox="1">
            <a:spLocks/>
          </p:cNvSpPr>
          <p:nvPr/>
        </p:nvSpPr>
        <p:spPr>
          <a:xfrm>
            <a:off x="152399" y="2541905"/>
            <a:ext cx="4815840" cy="2990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Differential localization</a:t>
            </a:r>
          </a:p>
          <a:p>
            <a:r>
              <a:rPr lang="en-US"/>
              <a:t>ER stress and proteostasis</a:t>
            </a:r>
          </a:p>
          <a:p>
            <a:r>
              <a:rPr lang="en-US"/>
              <a:t>Mitochondrial dysfunction and metabolism</a:t>
            </a:r>
          </a:p>
          <a:p>
            <a:r>
              <a:rPr lang="en-US"/>
              <a:t>Axonal and synapse integrity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BDB108-24B3-A444-4173-B93659F8B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241" y="1690687"/>
            <a:ext cx="7071360" cy="500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718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08899-A550-9043-3F2E-79BFA671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72" y="365125"/>
            <a:ext cx="11917649" cy="1325563"/>
          </a:xfrm>
        </p:spPr>
        <p:txBody>
          <a:bodyPr/>
          <a:lstStyle/>
          <a:p>
            <a:r>
              <a:rPr lang="en-US" dirty="0"/>
              <a:t>SOD1has all kinds of functions throughout the cell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A460E3-B6B7-50E1-38DC-DB290D6F9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672" y="2687301"/>
            <a:ext cx="4205057" cy="2472055"/>
          </a:xfrm>
        </p:spPr>
        <p:txBody>
          <a:bodyPr>
            <a:normAutofit/>
          </a:bodyPr>
          <a:lstStyle/>
          <a:p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G85R is located near the “zinc-loop”</a:t>
            </a:r>
            <a:endParaRPr lang="en-US" dirty="0"/>
          </a:p>
          <a:p>
            <a:r>
              <a:rPr lang="en-US" dirty="0"/>
              <a:t>Has decreased affinity for copper and zinc compared to WT </a:t>
            </a:r>
            <a:r>
              <a:rPr lang="en-US" sz="800" dirty="0"/>
              <a:t>(</a:t>
            </a:r>
            <a:r>
              <a:rPr lang="en-US" sz="800" b="0" i="0" u="none" strike="noStrike" dirty="0">
                <a:effectLst/>
                <a:latin typeface="ElsevierSans"/>
                <a:hlinkClick r:id="rId2" tooltip="Persistent link using digital object identifier"/>
              </a:rPr>
              <a:t>https://doi.org/10.1074/jbc.M112087200</a:t>
            </a:r>
            <a:r>
              <a:rPr lang="en-US" sz="800" b="0" i="0" u="none" strike="noStrike" dirty="0">
                <a:effectLst/>
                <a:latin typeface="ElsevierSans"/>
              </a:rPr>
              <a:t>  </a:t>
            </a:r>
            <a:r>
              <a:rPr lang="en-US" sz="800" b="0" i="0" u="sng" dirty="0">
                <a:solidFill>
                  <a:srgbClr val="4C2C92"/>
                </a:solidFill>
                <a:effectLst/>
                <a:latin typeface="Helvetica Neue" panose="02000503000000020004" pitchFamily="2" charset="0"/>
                <a:hlinkClick r:id="rId3"/>
              </a:rPr>
              <a:t>10.1074/jbc.M801522200</a:t>
            </a:r>
            <a:r>
              <a:rPr lang="en-US" sz="800" b="0" i="0" u="sng" dirty="0">
                <a:solidFill>
                  <a:srgbClr val="4C2C92"/>
                </a:solidFill>
                <a:effectLst/>
                <a:latin typeface="Helvetica Neue" panose="02000503000000020004" pitchFamily="2" charset="0"/>
              </a:rPr>
              <a:t>)</a:t>
            </a:r>
            <a:endParaRPr lang="en-US" sz="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223A2D-0B17-7700-5ABD-DA1119C46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4729" y="1690688"/>
            <a:ext cx="7847271" cy="44652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BF28D08-55C6-7E6F-82AF-D2B20EBCCBAA}"/>
              </a:ext>
            </a:extLst>
          </p:cNvPr>
          <p:cNvSpPr txBox="1"/>
          <p:nvPr/>
        </p:nvSpPr>
        <p:spPr>
          <a:xfrm>
            <a:off x="2964180" y="3244334"/>
            <a:ext cx="6151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554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BC18836A-F028-F248-E295-BD92B4322E39}"/>
              </a:ext>
            </a:extLst>
          </p:cNvPr>
          <p:cNvSpPr txBox="1">
            <a:spLocks/>
          </p:cNvSpPr>
          <p:nvPr/>
        </p:nvSpPr>
        <p:spPr>
          <a:xfrm>
            <a:off x="139672" y="365125"/>
            <a:ext cx="11917649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Transketolase (TKT) rescues G85R eclosion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208899-A550-9043-3F2E-79BFA671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72" y="365125"/>
            <a:ext cx="11917649" cy="1325563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SOD1</a:t>
            </a:r>
            <a:r>
              <a:rPr lang="en-US" baseline="30000" dirty="0"/>
              <a:t>G85R</a:t>
            </a:r>
            <a:r>
              <a:rPr lang="en-US" dirty="0"/>
              <a:t> does not eclose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19627C-DFA1-B002-B498-4508C2146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493" y="1606584"/>
            <a:ext cx="7382547" cy="4886290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49DF90D5-BA0A-ABCA-5D9E-BAD7F2694D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414"/>
          <a:stretch/>
        </p:blipFill>
        <p:spPr bwMode="auto">
          <a:xfrm>
            <a:off x="134679" y="1606584"/>
            <a:ext cx="2659321" cy="488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A33BF275-EB69-53A4-FCFA-7D0B64120B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97" r="20711"/>
          <a:stretch/>
        </p:blipFill>
        <p:spPr bwMode="auto">
          <a:xfrm>
            <a:off x="2794000" y="1606584"/>
            <a:ext cx="444500" cy="488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AAA239-3CDB-C966-1871-BB9B150B8E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13"/>
          <a:stretch/>
        </p:blipFill>
        <p:spPr bwMode="auto">
          <a:xfrm>
            <a:off x="134679" y="2144685"/>
            <a:ext cx="4539215" cy="434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FCFA4EC7-202A-EF8F-852E-C7869E4339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88"/>
          <a:stretch/>
        </p:blipFill>
        <p:spPr bwMode="auto">
          <a:xfrm>
            <a:off x="134679" y="1606585"/>
            <a:ext cx="4539215" cy="53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A1A866C-9985-9032-F979-C732EB5BBB08}"/>
              </a:ext>
            </a:extLst>
          </p:cNvPr>
          <p:cNvSpPr/>
          <p:nvPr/>
        </p:nvSpPr>
        <p:spPr>
          <a:xfrm>
            <a:off x="2817150" y="2228789"/>
            <a:ext cx="444500" cy="41372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C523BF-A9BF-5DD5-39CB-5A7A00023A80}"/>
              </a:ext>
            </a:extLst>
          </p:cNvPr>
          <p:cNvSpPr/>
          <p:nvPr/>
        </p:nvSpPr>
        <p:spPr>
          <a:xfrm>
            <a:off x="3744396" y="2228789"/>
            <a:ext cx="444500" cy="41372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B308AAD-12E9-CD37-4706-E4C25C0A54EC}"/>
              </a:ext>
            </a:extLst>
          </p:cNvPr>
          <p:cNvSpPr/>
          <p:nvPr/>
        </p:nvSpPr>
        <p:spPr>
          <a:xfrm>
            <a:off x="6554163" y="1314072"/>
            <a:ext cx="603521" cy="972733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4C1C8ED-6859-40FC-54C8-E2E8F88C671E}"/>
              </a:ext>
            </a:extLst>
          </p:cNvPr>
          <p:cNvGrpSpPr/>
          <p:nvPr/>
        </p:nvGrpSpPr>
        <p:grpSpPr>
          <a:xfrm>
            <a:off x="6531014" y="1257080"/>
            <a:ext cx="684546" cy="951387"/>
            <a:chOff x="6531014" y="1257080"/>
            <a:chExt cx="684546" cy="95138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6D93B1E-F820-3238-6B28-04F5C7BD75CD}"/>
                </a:ext>
              </a:extLst>
            </p:cNvPr>
            <p:cNvCxnSpPr>
              <a:cxnSpLocks/>
            </p:cNvCxnSpPr>
            <p:nvPr/>
          </p:nvCxnSpPr>
          <p:spPr>
            <a:xfrm>
              <a:off x="6856071" y="1606584"/>
              <a:ext cx="0" cy="601883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B15B70-8705-28EF-CDC7-3F55864AC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27471" y="2208467"/>
              <a:ext cx="457200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80CD73-D642-9BEB-692A-A2A56FBDC78A}"/>
                </a:ext>
              </a:extLst>
            </p:cNvPr>
            <p:cNvSpPr txBox="1"/>
            <p:nvPr/>
          </p:nvSpPr>
          <p:spPr>
            <a:xfrm>
              <a:off x="6531014" y="1257080"/>
              <a:ext cx="6845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TKT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79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7.40741E-7 L 0.04114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9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08899-A550-9043-3F2E-79BFA671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72" y="365125"/>
            <a:ext cx="11917649" cy="1325563"/>
          </a:xfrm>
        </p:spPr>
        <p:txBody>
          <a:bodyPr/>
          <a:lstStyle/>
          <a:p>
            <a:r>
              <a:rPr lang="en-US" dirty="0"/>
              <a:t>TKT connects Glycolysis to the PPP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A460E3-B6B7-50E1-38DC-DB290D6F9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672" y="2687301"/>
            <a:ext cx="4205057" cy="2472055"/>
          </a:xfrm>
        </p:spPr>
        <p:txBody>
          <a:bodyPr>
            <a:normAutofit/>
          </a:bodyPr>
          <a:lstStyle/>
          <a:p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TKT over-expression </a:t>
            </a:r>
            <a:r>
              <a:rPr lang="en-US" b="1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OR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deficiency rescues eclosion in G85R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05DE5B9-2700-74CD-E1DA-2B0E87F5B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763" y="1690688"/>
            <a:ext cx="6596580" cy="492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19627C-DFA1-B002-B498-4508C2146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79292" y="2170728"/>
            <a:ext cx="5295900" cy="3505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53B170-E793-499D-76D8-27FD6685B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659262" y="330200"/>
            <a:ext cx="4572000" cy="6527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947028-1205-EE4F-BABF-FA663F7F1F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087262" y="1012210"/>
            <a:ext cx="69469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66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E86F9E2C-876B-0066-C3A9-036D43B04380}"/>
              </a:ext>
            </a:extLst>
          </p:cNvPr>
          <p:cNvSpPr/>
          <p:nvPr/>
        </p:nvSpPr>
        <p:spPr>
          <a:xfrm>
            <a:off x="-7639129" y="1730066"/>
            <a:ext cx="1280160" cy="3871388"/>
          </a:xfrm>
          <a:prstGeom prst="rect">
            <a:avLst/>
          </a:prstGeom>
          <a:solidFill>
            <a:srgbClr val="FF0000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A3E832F-4F09-52B2-B2C9-6803E9811181}"/>
              </a:ext>
            </a:extLst>
          </p:cNvPr>
          <p:cNvSpPr/>
          <p:nvPr/>
        </p:nvSpPr>
        <p:spPr>
          <a:xfrm>
            <a:off x="-6352354" y="1730066"/>
            <a:ext cx="1233340" cy="3871388"/>
          </a:xfrm>
          <a:prstGeom prst="rect">
            <a:avLst/>
          </a:prstGeom>
          <a:solidFill>
            <a:srgbClr val="00FA00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01071F6-31FB-C230-B9BE-0E77A5BB0DCA}"/>
              </a:ext>
            </a:extLst>
          </p:cNvPr>
          <p:cNvSpPr/>
          <p:nvPr/>
        </p:nvSpPr>
        <p:spPr>
          <a:xfrm>
            <a:off x="-5119014" y="1730066"/>
            <a:ext cx="1188720" cy="3871388"/>
          </a:xfrm>
          <a:prstGeom prst="rect">
            <a:avLst/>
          </a:prstGeom>
          <a:solidFill>
            <a:srgbClr val="0432FF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B29B07-CE46-74D4-07D0-95C370FAE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17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SOD1</a:t>
            </a:r>
            <a:r>
              <a:rPr lang="en-US" sz="3200" baseline="30000" dirty="0"/>
              <a:t>G85R</a:t>
            </a:r>
            <a:r>
              <a:rPr lang="en-US" sz="3200" dirty="0"/>
              <a:t> RNAseq Experimental Design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C512C1B8-4161-0ACB-A155-C946672B3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89266" y="2093980"/>
            <a:ext cx="4170873" cy="350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BF37795-B080-9ADA-1B7D-E28AC1CFD084}"/>
              </a:ext>
            </a:extLst>
          </p:cNvPr>
          <p:cNvSpPr txBox="1"/>
          <p:nvPr/>
        </p:nvSpPr>
        <p:spPr>
          <a:xfrm>
            <a:off x="-14049172" y="2412571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Sod1</a:t>
            </a:r>
            <a:r>
              <a:rPr lang="en-US" baseline="30000" dirty="0"/>
              <a:t>G85R</a:t>
            </a:r>
            <a:endParaRPr lang="en-US" dirty="0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DDDFDABE-2AA3-4D0E-91A1-5F4D1630503B}"/>
              </a:ext>
            </a:extLst>
          </p:cNvPr>
          <p:cNvSpPr/>
          <p:nvPr/>
        </p:nvSpPr>
        <p:spPr>
          <a:xfrm>
            <a:off x="-12960860" y="2597259"/>
            <a:ext cx="999640" cy="447158"/>
          </a:xfrm>
          <a:custGeom>
            <a:avLst/>
            <a:gdLst>
              <a:gd name="connsiteX0" fmla="*/ 0 w 999640"/>
              <a:gd name="connsiteY0" fmla="*/ 28703 h 447158"/>
              <a:gd name="connsiteX1" fmla="*/ 588935 w 999640"/>
              <a:gd name="connsiteY1" fmla="*/ 44202 h 447158"/>
              <a:gd name="connsiteX2" fmla="*/ 999640 w 999640"/>
              <a:gd name="connsiteY2" fmla="*/ 447158 h 447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9640" h="447158">
                <a:moveTo>
                  <a:pt x="0" y="28703"/>
                </a:moveTo>
                <a:cubicBezTo>
                  <a:pt x="211164" y="1581"/>
                  <a:pt x="422328" y="-25541"/>
                  <a:pt x="588935" y="44202"/>
                </a:cubicBezTo>
                <a:cubicBezTo>
                  <a:pt x="755542" y="113945"/>
                  <a:pt x="877591" y="280551"/>
                  <a:pt x="999640" y="447158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089E7E6-9DE7-043A-D873-4EA115FED3EC}"/>
              </a:ext>
            </a:extLst>
          </p:cNvPr>
          <p:cNvCxnSpPr>
            <a:cxnSpLocks/>
          </p:cNvCxnSpPr>
          <p:nvPr/>
        </p:nvCxnSpPr>
        <p:spPr>
          <a:xfrm flipV="1">
            <a:off x="-12077457" y="2951427"/>
            <a:ext cx="224725" cy="17048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BAFEAB1B-8077-D716-F7A3-78F73EAFD37D}"/>
              </a:ext>
            </a:extLst>
          </p:cNvPr>
          <p:cNvSpPr>
            <a:spLocks noChangeAspect="1"/>
          </p:cNvSpPr>
          <p:nvPr/>
        </p:nvSpPr>
        <p:spPr>
          <a:xfrm>
            <a:off x="-12275430" y="4558632"/>
            <a:ext cx="1371600" cy="1371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2D27301-17C5-72E2-E5DB-2E1B3D183F72}"/>
              </a:ext>
            </a:extLst>
          </p:cNvPr>
          <p:cNvSpPr/>
          <p:nvPr/>
        </p:nvSpPr>
        <p:spPr>
          <a:xfrm>
            <a:off x="-11017372" y="3825765"/>
            <a:ext cx="3110788" cy="1018447"/>
          </a:xfrm>
          <a:custGeom>
            <a:avLst/>
            <a:gdLst>
              <a:gd name="connsiteX0" fmla="*/ 0 w 3174274"/>
              <a:gd name="connsiteY0" fmla="*/ 2664823 h 2664823"/>
              <a:gd name="connsiteX1" fmla="*/ 1724297 w 3174274"/>
              <a:gd name="connsiteY1" fmla="*/ 444137 h 2664823"/>
              <a:gd name="connsiteX2" fmla="*/ 3174274 w 3174274"/>
              <a:gd name="connsiteY2" fmla="*/ 0 h 2664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74274" h="2664823">
                <a:moveTo>
                  <a:pt x="0" y="2664823"/>
                </a:moveTo>
                <a:cubicBezTo>
                  <a:pt x="597625" y="1776548"/>
                  <a:pt x="1195251" y="888274"/>
                  <a:pt x="1724297" y="444137"/>
                </a:cubicBezTo>
                <a:cubicBezTo>
                  <a:pt x="2253343" y="0"/>
                  <a:pt x="2713808" y="0"/>
                  <a:pt x="3174274" y="0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88405353-94AE-2CD6-92FB-232E3D601913}"/>
              </a:ext>
            </a:extLst>
          </p:cNvPr>
          <p:cNvSpPr/>
          <p:nvPr/>
        </p:nvSpPr>
        <p:spPr>
          <a:xfrm>
            <a:off x="-7906584" y="2930875"/>
            <a:ext cx="534913" cy="1788656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4FB6218-3279-8702-DC28-A78045D450AB}"/>
              </a:ext>
            </a:extLst>
          </p:cNvPr>
          <p:cNvSpPr txBox="1"/>
          <p:nvPr/>
        </p:nvSpPr>
        <p:spPr>
          <a:xfrm>
            <a:off x="-7386975" y="2739499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Silent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59F495B-75C0-BE5D-FE2E-8EA0495CFCB8}"/>
              </a:ext>
            </a:extLst>
          </p:cNvPr>
          <p:cNvSpPr txBox="1"/>
          <p:nvPr/>
        </p:nvSpPr>
        <p:spPr>
          <a:xfrm>
            <a:off x="-7410476" y="4531633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G85R</a:t>
            </a:r>
          </a:p>
        </p:txBody>
      </p:sp>
      <p:sp>
        <p:nvSpPr>
          <p:cNvPr id="49" name="Left Brace 48">
            <a:extLst>
              <a:ext uri="{FF2B5EF4-FFF2-40B4-BE49-F238E27FC236}">
                <a16:creationId xmlns:a16="http://schemas.microsoft.com/office/drawing/2014/main" id="{8BCC2860-57C8-4D97-6F6D-96526E6DF8A1}"/>
              </a:ext>
            </a:extLst>
          </p:cNvPr>
          <p:cNvSpPr/>
          <p:nvPr/>
        </p:nvSpPr>
        <p:spPr>
          <a:xfrm>
            <a:off x="-6675980" y="2480367"/>
            <a:ext cx="534913" cy="891540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75090519-B3AF-D057-4CAD-BCE5B4009E3B}"/>
              </a:ext>
            </a:extLst>
          </p:cNvPr>
          <p:cNvSpPr/>
          <p:nvPr/>
        </p:nvSpPr>
        <p:spPr>
          <a:xfrm>
            <a:off x="-6675980" y="4268742"/>
            <a:ext cx="534913" cy="891467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824FA26-82D8-4DBE-CEEC-B172DED0781A}"/>
              </a:ext>
            </a:extLst>
          </p:cNvPr>
          <p:cNvSpPr txBox="1"/>
          <p:nvPr/>
        </p:nvSpPr>
        <p:spPr>
          <a:xfrm>
            <a:off x="-6141067" y="496918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812D08-D13A-633E-8E1D-3B5F282834E5}"/>
              </a:ext>
            </a:extLst>
          </p:cNvPr>
          <p:cNvSpPr txBox="1"/>
          <p:nvPr/>
        </p:nvSpPr>
        <p:spPr>
          <a:xfrm>
            <a:off x="-6141067" y="318625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3E8DA21-7C36-8F8B-AB07-C15357990812}"/>
              </a:ext>
            </a:extLst>
          </p:cNvPr>
          <p:cNvSpPr txBox="1"/>
          <p:nvPr/>
        </p:nvSpPr>
        <p:spPr>
          <a:xfrm>
            <a:off x="-6141067" y="2294789"/>
            <a:ext cx="927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Female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1FFA8C-903D-0BBF-B2E6-53CAC67D87A9}"/>
              </a:ext>
            </a:extLst>
          </p:cNvPr>
          <p:cNvSpPr txBox="1"/>
          <p:nvPr/>
        </p:nvSpPr>
        <p:spPr>
          <a:xfrm>
            <a:off x="-6141067" y="4077719"/>
            <a:ext cx="927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Female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C86AF62B-98BD-61E0-F116-BBD39C7CD390}"/>
              </a:ext>
            </a:extLst>
          </p:cNvPr>
          <p:cNvSpPr/>
          <p:nvPr/>
        </p:nvSpPr>
        <p:spPr>
          <a:xfrm>
            <a:off x="-5257046" y="2248970"/>
            <a:ext cx="457200" cy="457200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66266AFC-B996-8D46-8E76-191870C82C90}"/>
              </a:ext>
            </a:extLst>
          </p:cNvPr>
          <p:cNvSpPr/>
          <p:nvPr/>
        </p:nvSpPr>
        <p:spPr>
          <a:xfrm>
            <a:off x="-5257046" y="3140435"/>
            <a:ext cx="457200" cy="457200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FC65100F-3F88-7983-BB87-DD622F205967}"/>
              </a:ext>
            </a:extLst>
          </p:cNvPr>
          <p:cNvSpPr/>
          <p:nvPr/>
        </p:nvSpPr>
        <p:spPr>
          <a:xfrm>
            <a:off x="-5257046" y="4031900"/>
            <a:ext cx="457200" cy="457200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C671200F-A2FA-6300-A3CB-448D9005B7DA}"/>
              </a:ext>
            </a:extLst>
          </p:cNvPr>
          <p:cNvSpPr/>
          <p:nvPr/>
        </p:nvSpPr>
        <p:spPr>
          <a:xfrm>
            <a:off x="-5257046" y="4923366"/>
            <a:ext cx="457200" cy="457200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9F95A9-9225-10CF-D4E3-06AED4A84574}"/>
              </a:ext>
            </a:extLst>
          </p:cNvPr>
          <p:cNvCxnSpPr>
            <a:cxnSpLocks/>
          </p:cNvCxnSpPr>
          <p:nvPr/>
        </p:nvCxnSpPr>
        <p:spPr>
          <a:xfrm>
            <a:off x="-5257047" y="5153851"/>
            <a:ext cx="457200" cy="77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8C4F4B-B056-96AB-EC9E-0471D5CF3F4A}"/>
              </a:ext>
            </a:extLst>
          </p:cNvPr>
          <p:cNvCxnSpPr>
            <a:cxnSpLocks/>
          </p:cNvCxnSpPr>
          <p:nvPr/>
        </p:nvCxnSpPr>
        <p:spPr>
          <a:xfrm>
            <a:off x="-5257047" y="2479455"/>
            <a:ext cx="457200" cy="77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CE41609-6372-2A86-251D-D7CAE70E93E2}"/>
              </a:ext>
            </a:extLst>
          </p:cNvPr>
          <p:cNvCxnSpPr>
            <a:cxnSpLocks/>
          </p:cNvCxnSpPr>
          <p:nvPr/>
        </p:nvCxnSpPr>
        <p:spPr>
          <a:xfrm>
            <a:off x="-5257047" y="3370920"/>
            <a:ext cx="457200" cy="77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E13D38-699F-77E8-441B-24803F85DF64}"/>
              </a:ext>
            </a:extLst>
          </p:cNvPr>
          <p:cNvCxnSpPr>
            <a:cxnSpLocks/>
          </p:cNvCxnSpPr>
          <p:nvPr/>
        </p:nvCxnSpPr>
        <p:spPr>
          <a:xfrm>
            <a:off x="-5257047" y="4262385"/>
            <a:ext cx="457200" cy="77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5F3667-F0F3-6CA2-D468-56E18C091A68}"/>
              </a:ext>
            </a:extLst>
          </p:cNvPr>
          <p:cNvSpPr txBox="1"/>
          <p:nvPr/>
        </p:nvSpPr>
        <p:spPr>
          <a:xfrm>
            <a:off x="-4818929" y="2343148"/>
            <a:ext cx="684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Control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87724E-267F-731A-EF20-5501AB0A6DD5}"/>
              </a:ext>
            </a:extLst>
          </p:cNvPr>
          <p:cNvSpPr txBox="1"/>
          <p:nvPr/>
        </p:nvSpPr>
        <p:spPr>
          <a:xfrm>
            <a:off x="-4818929" y="2571186"/>
            <a:ext cx="6149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TKT-</a:t>
            </a:r>
            <a:r>
              <a:rPr lang="en-US" sz="1200" dirty="0" err="1"/>
              <a:t>Df</a:t>
            </a:r>
            <a:endParaRPr 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15442B-A211-3B1E-A049-E0EAC525169A}"/>
              </a:ext>
            </a:extLst>
          </p:cNvPr>
          <p:cNvSpPr txBox="1"/>
          <p:nvPr/>
        </p:nvSpPr>
        <p:spPr>
          <a:xfrm>
            <a:off x="-4818923" y="2111424"/>
            <a:ext cx="659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TKT-OE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D90298-2D52-4858-0DFD-576A78B1BD25}"/>
              </a:ext>
            </a:extLst>
          </p:cNvPr>
          <p:cNvSpPr txBox="1"/>
          <p:nvPr/>
        </p:nvSpPr>
        <p:spPr>
          <a:xfrm>
            <a:off x="-4818929" y="3239061"/>
            <a:ext cx="684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Control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549087-C065-105D-2AF0-7BCB03038643}"/>
              </a:ext>
            </a:extLst>
          </p:cNvPr>
          <p:cNvSpPr txBox="1"/>
          <p:nvPr/>
        </p:nvSpPr>
        <p:spPr>
          <a:xfrm>
            <a:off x="-4818929" y="3467099"/>
            <a:ext cx="6149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TKT-</a:t>
            </a:r>
            <a:r>
              <a:rPr lang="en-US" sz="1200" dirty="0" err="1"/>
              <a:t>Df</a:t>
            </a:r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BD5F71-F740-8114-FDA3-16A2FECD33AA}"/>
              </a:ext>
            </a:extLst>
          </p:cNvPr>
          <p:cNvSpPr txBox="1"/>
          <p:nvPr/>
        </p:nvSpPr>
        <p:spPr>
          <a:xfrm>
            <a:off x="-4818923" y="3007337"/>
            <a:ext cx="659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TKT-OE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C007B8-A79C-6DA3-3E90-81ACA96FE159}"/>
              </a:ext>
            </a:extLst>
          </p:cNvPr>
          <p:cNvSpPr txBox="1"/>
          <p:nvPr/>
        </p:nvSpPr>
        <p:spPr>
          <a:xfrm>
            <a:off x="-4818929" y="4123453"/>
            <a:ext cx="684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Control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F7D90-338A-48CC-AEBA-543F9A371925}"/>
              </a:ext>
            </a:extLst>
          </p:cNvPr>
          <p:cNvSpPr txBox="1"/>
          <p:nvPr/>
        </p:nvSpPr>
        <p:spPr>
          <a:xfrm>
            <a:off x="-4818929" y="4351491"/>
            <a:ext cx="6149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TKT-</a:t>
            </a:r>
            <a:r>
              <a:rPr lang="en-US" sz="1200" dirty="0" err="1"/>
              <a:t>Df</a:t>
            </a:r>
            <a:endParaRPr 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A1ED1A-4759-D91D-56A6-85FC14C44F57}"/>
              </a:ext>
            </a:extLst>
          </p:cNvPr>
          <p:cNvSpPr txBox="1"/>
          <p:nvPr/>
        </p:nvSpPr>
        <p:spPr>
          <a:xfrm>
            <a:off x="-4818923" y="3891729"/>
            <a:ext cx="659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TKT-OE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CCDCBA-DC0F-888F-6B7B-2CC7EF42ADC4}"/>
              </a:ext>
            </a:extLst>
          </p:cNvPr>
          <p:cNvSpPr txBox="1"/>
          <p:nvPr/>
        </p:nvSpPr>
        <p:spPr>
          <a:xfrm>
            <a:off x="-4818929" y="5015766"/>
            <a:ext cx="684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Control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09D016-8B44-CC5A-B2EB-64C5EB528C16}"/>
              </a:ext>
            </a:extLst>
          </p:cNvPr>
          <p:cNvSpPr txBox="1"/>
          <p:nvPr/>
        </p:nvSpPr>
        <p:spPr>
          <a:xfrm>
            <a:off x="-4818929" y="5243804"/>
            <a:ext cx="6149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TKT-</a:t>
            </a:r>
            <a:r>
              <a:rPr lang="en-US" sz="1200" dirty="0" err="1"/>
              <a:t>Df</a:t>
            </a:r>
            <a:endParaRPr 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C64497-DDED-701B-A558-DEDFD806C063}"/>
              </a:ext>
            </a:extLst>
          </p:cNvPr>
          <p:cNvSpPr txBox="1"/>
          <p:nvPr/>
        </p:nvSpPr>
        <p:spPr>
          <a:xfrm>
            <a:off x="-4818923" y="4784042"/>
            <a:ext cx="659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TKT-OE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ED32E6-B1DB-3430-4E7B-66B1D11C4E19}"/>
              </a:ext>
            </a:extLst>
          </p:cNvPr>
          <p:cNvSpPr txBox="1"/>
          <p:nvPr/>
        </p:nvSpPr>
        <p:spPr>
          <a:xfrm>
            <a:off x="-2370396" y="3657821"/>
            <a:ext cx="99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RNAseq</a:t>
            </a:r>
          </a:p>
        </p:txBody>
      </p:sp>
      <p:sp>
        <p:nvSpPr>
          <p:cNvPr id="31" name="Notched Right Arrow 30">
            <a:extLst>
              <a:ext uri="{FF2B5EF4-FFF2-40B4-BE49-F238E27FC236}">
                <a16:creationId xmlns:a16="http://schemas.microsoft.com/office/drawing/2014/main" id="{4323F993-D194-AE12-3AFD-69323CC3C837}"/>
              </a:ext>
            </a:extLst>
          </p:cNvPr>
          <p:cNvSpPr/>
          <p:nvPr/>
        </p:nvSpPr>
        <p:spPr>
          <a:xfrm>
            <a:off x="-3252232" y="3491002"/>
            <a:ext cx="846667" cy="733275"/>
          </a:xfrm>
          <a:prstGeom prst="notched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964794E-346E-39DD-C2FB-A7A1ED9BA6CC}"/>
              </a:ext>
            </a:extLst>
          </p:cNvPr>
          <p:cNvCxnSpPr>
            <a:cxnSpLocks/>
          </p:cNvCxnSpPr>
          <p:nvPr/>
        </p:nvCxnSpPr>
        <p:spPr>
          <a:xfrm>
            <a:off x="-12515521" y="1919390"/>
            <a:ext cx="0" cy="601883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E389213-C1E8-18C1-1784-6C9321CCA1DA}"/>
              </a:ext>
            </a:extLst>
          </p:cNvPr>
          <p:cNvCxnSpPr>
            <a:cxnSpLocks/>
          </p:cNvCxnSpPr>
          <p:nvPr/>
        </p:nvCxnSpPr>
        <p:spPr>
          <a:xfrm flipH="1">
            <a:off x="-12629821" y="2521273"/>
            <a:ext cx="2286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4821808-9B45-3375-C79F-BEE3D491F396}"/>
              </a:ext>
            </a:extLst>
          </p:cNvPr>
          <p:cNvSpPr txBox="1"/>
          <p:nvPr/>
        </p:nvSpPr>
        <p:spPr>
          <a:xfrm>
            <a:off x="-12782613" y="1590826"/>
            <a:ext cx="534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TKT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BF0DD8E-96F9-9A46-C5A0-C3B79351C0DF}"/>
              </a:ext>
            </a:extLst>
          </p:cNvPr>
          <p:cNvSpPr txBox="1"/>
          <p:nvPr/>
        </p:nvSpPr>
        <p:spPr>
          <a:xfrm>
            <a:off x="-7639129" y="1730066"/>
            <a:ext cx="128016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Genotype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F70185-A916-E586-F8C2-08871E569FA9}"/>
              </a:ext>
            </a:extLst>
          </p:cNvPr>
          <p:cNvSpPr txBox="1"/>
          <p:nvPr/>
        </p:nvSpPr>
        <p:spPr>
          <a:xfrm>
            <a:off x="-6352355" y="1730066"/>
            <a:ext cx="1226725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Sex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E6A8B42-1002-14A8-B595-4FA994279C0A}"/>
              </a:ext>
            </a:extLst>
          </p:cNvPr>
          <p:cNvSpPr txBox="1"/>
          <p:nvPr/>
        </p:nvSpPr>
        <p:spPr>
          <a:xfrm>
            <a:off x="-5125630" y="1730066"/>
            <a:ext cx="118872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TKT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9D094B3-63EF-4A15-5486-090CB9C8438A}"/>
              </a:ext>
            </a:extLst>
          </p:cNvPr>
          <p:cNvSpPr txBox="1"/>
          <p:nvPr/>
        </p:nvSpPr>
        <p:spPr>
          <a:xfrm>
            <a:off x="-3706100" y="3651875"/>
            <a:ext cx="42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x3</a:t>
            </a:r>
          </a:p>
        </p:txBody>
      </p:sp>
      <p:sp>
        <p:nvSpPr>
          <p:cNvPr id="65" name="Left Brace 64">
            <a:extLst>
              <a:ext uri="{FF2B5EF4-FFF2-40B4-BE49-F238E27FC236}">
                <a16:creationId xmlns:a16="http://schemas.microsoft.com/office/drawing/2014/main" id="{B1963437-DCE4-54C1-06B3-E563A7A4340C}"/>
              </a:ext>
            </a:extLst>
          </p:cNvPr>
          <p:cNvSpPr/>
          <p:nvPr/>
        </p:nvSpPr>
        <p:spPr>
          <a:xfrm flipH="1">
            <a:off x="-3939172" y="2110636"/>
            <a:ext cx="268058" cy="348193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D11FE40D-1849-9DCA-6B34-1B9B4C38B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8484"/>
            <a:ext cx="12192000" cy="4181153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54878F80-E64A-3C67-8C1E-F20FE82EE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546" y="5329637"/>
            <a:ext cx="6354907" cy="1238224"/>
          </a:xfrm>
          <a:prstGeom prst="rect">
            <a:avLst/>
          </a:prstGeom>
        </p:spPr>
      </p:pic>
      <p:sp>
        <p:nvSpPr>
          <p:cNvPr id="118" name="Arc 117">
            <a:extLst>
              <a:ext uri="{FF2B5EF4-FFF2-40B4-BE49-F238E27FC236}">
                <a16:creationId xmlns:a16="http://schemas.microsoft.com/office/drawing/2014/main" id="{455AEA3A-8B01-870D-1873-69E3AA9BD4E3}"/>
              </a:ext>
            </a:extLst>
          </p:cNvPr>
          <p:cNvSpPr/>
          <p:nvPr/>
        </p:nvSpPr>
        <p:spPr>
          <a:xfrm rot="5400000">
            <a:off x="6708566" y="1092412"/>
            <a:ext cx="5105599" cy="4835305"/>
          </a:xfrm>
          <a:prstGeom prst="arc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2FC3ED52-210E-5F76-9779-C2C8D76CA2F3}"/>
              </a:ext>
            </a:extLst>
          </p:cNvPr>
          <p:cNvSpPr/>
          <p:nvPr/>
        </p:nvSpPr>
        <p:spPr>
          <a:xfrm>
            <a:off x="4171953" y="5863384"/>
            <a:ext cx="914399" cy="6572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77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08899-A550-9043-3F2E-79BFA671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72" y="365125"/>
            <a:ext cx="11869447" cy="1325563"/>
          </a:xfrm>
        </p:spPr>
        <p:txBody>
          <a:bodyPr/>
          <a:lstStyle/>
          <a:p>
            <a:r>
              <a:rPr lang="en-US" dirty="0"/>
              <a:t>Processing transcriptome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A460E3-B6B7-50E1-38DC-DB290D6F9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00" y="1690687"/>
            <a:ext cx="5366085" cy="5051805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Each 50bp read needs to be aligned to the 220.6Mbp genome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The number of reads aligned to a gene are used to indicate the level of gene expression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These are normalized to the total number of reads in the library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These counts per million reads (CPM) are compared between conditions to determine significant differential expression</a:t>
            </a:r>
          </a:p>
        </p:txBody>
      </p:sp>
      <p:sp>
        <p:nvSpPr>
          <p:cNvPr id="90" name="Content Placeholder 4">
            <a:extLst>
              <a:ext uri="{FF2B5EF4-FFF2-40B4-BE49-F238E27FC236}">
                <a16:creationId xmlns:a16="http://schemas.microsoft.com/office/drawing/2014/main" id="{9524EA9D-933B-8F71-6A19-0E95CEBB4B9C}"/>
              </a:ext>
            </a:extLst>
          </p:cNvPr>
          <p:cNvSpPr txBox="1">
            <a:spLocks/>
          </p:cNvSpPr>
          <p:nvPr/>
        </p:nvSpPr>
        <p:spPr>
          <a:xfrm>
            <a:off x="6901437" y="5540188"/>
            <a:ext cx="4735755" cy="1202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222222"/>
                </a:solidFill>
                <a:latin typeface="Arial" panose="020B0604020202020204" pitchFamily="34" charset="0"/>
              </a:rPr>
              <a:t>Sex dependent and independent DEGs in G85R relative to the silent control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879260-A894-4DF5-1FB5-17651E374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310" y="3180076"/>
            <a:ext cx="6019800" cy="35624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53D75D-5DFD-0307-1416-D917CCAE0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757" y="1621816"/>
            <a:ext cx="6354907" cy="123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72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08899-A550-9043-3F2E-79BFA671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72" y="365125"/>
            <a:ext cx="11869447" cy="1325563"/>
          </a:xfrm>
        </p:spPr>
        <p:txBody>
          <a:bodyPr/>
          <a:lstStyle/>
          <a:p>
            <a:r>
              <a:rPr lang="en-US" dirty="0"/>
              <a:t>What is different between G85R and WT controls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A460E3-B6B7-50E1-38DC-DB290D6F9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5540188"/>
            <a:ext cx="4735755" cy="120230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Total number of g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enes with significantly increased or decreased expression between Silent and G85R for each sex</a:t>
            </a:r>
            <a:endParaRPr lang="en-US" sz="800" dirty="0"/>
          </a:p>
        </p:txBody>
      </p:sp>
      <p:sp>
        <p:nvSpPr>
          <p:cNvPr id="90" name="Content Placeholder 4">
            <a:extLst>
              <a:ext uri="{FF2B5EF4-FFF2-40B4-BE49-F238E27FC236}">
                <a16:creationId xmlns:a16="http://schemas.microsoft.com/office/drawing/2014/main" id="{9524EA9D-933B-8F71-6A19-0E95CEBB4B9C}"/>
              </a:ext>
            </a:extLst>
          </p:cNvPr>
          <p:cNvSpPr txBox="1">
            <a:spLocks/>
          </p:cNvSpPr>
          <p:nvPr/>
        </p:nvSpPr>
        <p:spPr>
          <a:xfrm>
            <a:off x="6901437" y="5540188"/>
            <a:ext cx="4735755" cy="1202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222222"/>
                </a:solidFill>
                <a:latin typeface="Arial" panose="020B0604020202020204" pitchFamily="34" charset="0"/>
              </a:rPr>
              <a:t>Sex dependent and independent DEGs in G85R relative to the silent control</a:t>
            </a:r>
            <a:endParaRPr lang="en-US" sz="1800" dirty="0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ACF30BCA-6120-1847-03F6-3636570FB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11" y="1571044"/>
            <a:ext cx="5333537" cy="3969144"/>
          </a:xfrm>
          <a:prstGeom prst="rect">
            <a:avLst/>
          </a:prstGeom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B60920DF-AF59-B969-96FD-8B9C2D4405AC}"/>
              </a:ext>
            </a:extLst>
          </p:cNvPr>
          <p:cNvGrpSpPr/>
          <p:nvPr/>
        </p:nvGrpSpPr>
        <p:grpSpPr>
          <a:xfrm>
            <a:off x="6498490" y="1522412"/>
            <a:ext cx="5541647" cy="4017776"/>
            <a:chOff x="6446521" y="1432544"/>
            <a:chExt cx="5541647" cy="4017776"/>
          </a:xfrm>
        </p:grpSpPr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DEB3819C-74C3-F68F-EAAE-FD7BA486E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80412" y="1777011"/>
              <a:ext cx="4894816" cy="3673309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C987FB1-B1FB-A39C-92FF-DB56DAA1F639}"/>
                </a:ext>
              </a:extLst>
            </p:cNvPr>
            <p:cNvSpPr txBox="1"/>
            <p:nvPr/>
          </p:nvSpPr>
          <p:spPr>
            <a:xfrm>
              <a:off x="6446521" y="1845894"/>
              <a:ext cx="1269963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Female</a:t>
              </a:r>
            </a:p>
            <a:p>
              <a:pPr algn="ctr"/>
              <a:r>
                <a:rPr lang="en-US" dirty="0"/>
                <a:t>Decreased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C727AB0-C96E-F952-302D-E4272DACAE09}"/>
                </a:ext>
              </a:extLst>
            </p:cNvPr>
            <p:cNvSpPr txBox="1"/>
            <p:nvPr/>
          </p:nvSpPr>
          <p:spPr>
            <a:xfrm>
              <a:off x="7716484" y="1432544"/>
              <a:ext cx="117538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Female</a:t>
              </a:r>
            </a:p>
            <a:p>
              <a:pPr algn="ctr"/>
              <a:r>
                <a:rPr lang="en-US" dirty="0"/>
                <a:t>Increased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E7AA5A3-5EDA-C5A9-1559-AEAD8E56FD71}"/>
                </a:ext>
              </a:extLst>
            </p:cNvPr>
            <p:cNvSpPr txBox="1"/>
            <p:nvPr/>
          </p:nvSpPr>
          <p:spPr>
            <a:xfrm>
              <a:off x="9590107" y="1453845"/>
              <a:ext cx="117538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Male</a:t>
              </a:r>
            </a:p>
            <a:p>
              <a:pPr algn="ctr"/>
              <a:r>
                <a:rPr lang="en-US" dirty="0"/>
                <a:t>Increased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806BFDF-77D7-AB49-B6F0-3FBB9E4719D1}"/>
                </a:ext>
              </a:extLst>
            </p:cNvPr>
            <p:cNvSpPr txBox="1"/>
            <p:nvPr/>
          </p:nvSpPr>
          <p:spPr>
            <a:xfrm>
              <a:off x="10718204" y="1842689"/>
              <a:ext cx="1269964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Male</a:t>
              </a:r>
            </a:p>
            <a:p>
              <a:pPr algn="ctr"/>
              <a:r>
                <a:rPr lang="en-US" dirty="0"/>
                <a:t>Decreased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8228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8756</TotalTime>
  <Words>712</Words>
  <Application>Microsoft Macintosh PowerPoint</Application>
  <PresentationFormat>Widescreen</PresentationFormat>
  <Paragraphs>233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Aptos</vt:lpstr>
      <vt:lpstr>Aptos Display</vt:lpstr>
      <vt:lpstr>Aptos Narrow</vt:lpstr>
      <vt:lpstr>Arial</vt:lpstr>
      <vt:lpstr>ElsevierSans</vt:lpstr>
      <vt:lpstr>Helvetica Neue</vt:lpstr>
      <vt:lpstr>Office Theme</vt:lpstr>
      <vt:lpstr>PowerPoint Presentation</vt:lpstr>
      <vt:lpstr>SOD1 breaks down toxic superoxide molecules</vt:lpstr>
      <vt:lpstr>SOD1has all kinds of functions throughout the cell</vt:lpstr>
      <vt:lpstr>SOD1has all kinds of functions throughout the cell</vt:lpstr>
      <vt:lpstr>SOD1G85R does not eclose</vt:lpstr>
      <vt:lpstr>TKT connects Glycolysis to the PPP </vt:lpstr>
      <vt:lpstr>SOD1G85R RNAseq Experimental Design</vt:lpstr>
      <vt:lpstr>Processing transcriptome data</vt:lpstr>
      <vt:lpstr>What is different between G85R and WT controls</vt:lpstr>
      <vt:lpstr>Female (blue) and Male (red) DEGs</vt:lpstr>
      <vt:lpstr>Understanding the functions of DEGs</vt:lpstr>
      <vt:lpstr>Sex Independent DEG GO term enrichment</vt:lpstr>
      <vt:lpstr>Sex Independent DEG GO term enrichment</vt:lpstr>
      <vt:lpstr>Sex Independent DEG GO term enrichment</vt:lpstr>
      <vt:lpstr>Enriched GO terms in sex specific DEGs</vt:lpstr>
      <vt:lpstr>Enriched BP From the Female Only DEGs</vt:lpstr>
      <vt:lpstr>Enriched CC From the Male Only DEGs</vt:lpstr>
      <vt:lpstr>Enriched BP From the Male Only DEGs</vt:lpstr>
      <vt:lpstr>Enriched MF From the Male Only DEGs</vt:lpstr>
      <vt:lpstr>Transcription Factor Binding Motif Enrichment Analysis: Sex Independent DEGs</vt:lpstr>
      <vt:lpstr>Transcription Factor Binding Motif Enrichment Analysis: Male only DEGs</vt:lpstr>
      <vt:lpstr>Metabolomics data</vt:lpstr>
      <vt:lpstr>Top metabolites with enzymes</vt:lpstr>
      <vt:lpstr>Stuff for another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Santiago, John</dc:creator>
  <cp:lastModifiedBy>Santiago, John</cp:lastModifiedBy>
  <cp:revision>6</cp:revision>
  <dcterms:created xsi:type="dcterms:W3CDTF">2024-09-23T13:19:27Z</dcterms:created>
  <dcterms:modified xsi:type="dcterms:W3CDTF">2024-12-05T14:28:11Z</dcterms:modified>
</cp:coreProperties>
</file>